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Lst>
  <p:notesMasterIdLst>
    <p:notesMasterId r:id="rId12"/>
  </p:notesMasterIdLst>
  <p:handoutMasterIdLst>
    <p:handoutMasterId r:id="rId13"/>
  </p:handoutMasterIdLst>
  <p:sldIdLst>
    <p:sldId id="271" r:id="rId4"/>
    <p:sldId id="272" r:id="rId5"/>
    <p:sldId id="280" r:id="rId6"/>
    <p:sldId id="282" r:id="rId7"/>
    <p:sldId id="279" r:id="rId8"/>
    <p:sldId id="277" r:id="rId9"/>
    <p:sldId id="278" r:id="rId10"/>
    <p:sldId id="281" r:id="rId1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7"/>
    <p:restoredTop sz="60345"/>
  </p:normalViewPr>
  <p:slideViewPr>
    <p:cSldViewPr snapToGrid="0">
      <p:cViewPr varScale="1">
        <p:scale>
          <a:sx n="114" d="100"/>
          <a:sy n="11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1176" cy="366092"/>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5438386" y="0"/>
            <a:ext cx="4161176" cy="366092"/>
          </a:xfrm>
          <a:prstGeom prst="rect">
            <a:avLst/>
          </a:prstGeom>
        </p:spPr>
        <p:txBody>
          <a:bodyPr vert="horz" lIns="94851" tIns="47425" rIns="94851" bIns="47425" rtlCol="0"/>
          <a:lstStyle>
            <a:lvl1pPr algn="r">
              <a:defRPr sz="1200"/>
            </a:lvl1pPr>
          </a:lstStyle>
          <a:p>
            <a:fld id="{E185298C-F155-4E5D-9C69-0C9F5E3BBFC2}" type="datetimeFigureOut">
              <a:rPr lang="en-US" smtClean="0"/>
              <a:t>8/20/2019</a:t>
            </a:fld>
            <a:endParaRPr lang="en-US" dirty="0"/>
          </a:p>
        </p:txBody>
      </p:sp>
      <p:sp>
        <p:nvSpPr>
          <p:cNvPr id="4" name="Footer Placeholder 3"/>
          <p:cNvSpPr>
            <a:spLocks noGrp="1"/>
          </p:cNvSpPr>
          <p:nvPr>
            <p:ph type="ftr" sz="quarter" idx="2"/>
          </p:nvPr>
        </p:nvSpPr>
        <p:spPr>
          <a:xfrm>
            <a:off x="0" y="6949110"/>
            <a:ext cx="4161176" cy="366091"/>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386" y="6949110"/>
            <a:ext cx="4161176" cy="366091"/>
          </a:xfrm>
          <a:prstGeom prst="rect">
            <a:avLst/>
          </a:prstGeom>
        </p:spPr>
        <p:txBody>
          <a:bodyPr vert="horz" lIns="94851" tIns="47425" rIns="94851" bIns="47425" rtlCol="0" anchor="b"/>
          <a:lstStyle>
            <a:lvl1pPr algn="r">
              <a:defRPr sz="1200"/>
            </a:lvl1pPr>
          </a:lstStyle>
          <a:p>
            <a:fld id="{B091F736-DA79-4615-93C2-4BC9266200A5}" type="slidenum">
              <a:rPr lang="en-US" smtClean="0"/>
              <a:t>‹#›</a:t>
            </a:fld>
            <a:endParaRPr lang="en-US" dirty="0"/>
          </a:p>
        </p:txBody>
      </p:sp>
    </p:spTree>
    <p:extLst>
      <p:ext uri="{BB962C8B-B14F-4D97-AF65-F5344CB8AC3E}">
        <p14:creationId xmlns:p14="http://schemas.microsoft.com/office/powerpoint/2010/main" val="1846884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4"/>
          </a:xfrm>
          <a:prstGeom prst="rect">
            <a:avLst/>
          </a:prstGeom>
        </p:spPr>
        <p:txBody>
          <a:bodyPr vert="horz" lIns="198997" tIns="99499" rIns="198997" bIns="99499" rtlCol="0"/>
          <a:lstStyle>
            <a:lvl1pPr algn="l">
              <a:defRPr sz="2600"/>
            </a:lvl1pPr>
          </a:lstStyle>
          <a:p>
            <a:endParaRPr lang="en-US" dirty="0"/>
          </a:p>
        </p:txBody>
      </p:sp>
      <p:sp>
        <p:nvSpPr>
          <p:cNvPr id="3" name="Date Placeholder 2"/>
          <p:cNvSpPr>
            <a:spLocks noGrp="1"/>
          </p:cNvSpPr>
          <p:nvPr>
            <p:ph type="dt" idx="1"/>
          </p:nvPr>
        </p:nvSpPr>
        <p:spPr>
          <a:xfrm>
            <a:off x="5438458" y="1"/>
            <a:ext cx="4160520" cy="3670304"/>
          </a:xfrm>
          <a:prstGeom prst="rect">
            <a:avLst/>
          </a:prstGeom>
        </p:spPr>
        <p:txBody>
          <a:bodyPr vert="horz" lIns="198997" tIns="99499" rIns="198997" bIns="99499" rtlCol="0"/>
          <a:lstStyle>
            <a:lvl1pPr algn="r">
              <a:defRPr sz="2600"/>
            </a:lvl1pPr>
          </a:lstStyle>
          <a:p>
            <a:fld id="{14191843-7C4B-42FE-91EB-0D5C9342216F}" type="datetimeFigureOut">
              <a:rPr lang="en-US"/>
              <a:t>8/20/2019</a:t>
            </a:fld>
            <a:endParaRPr lang="en-US" dirty="0"/>
          </a:p>
        </p:txBody>
      </p:sp>
      <p:sp>
        <p:nvSpPr>
          <p:cNvPr id="4" name="Slide Image Placeholder 3"/>
          <p:cNvSpPr>
            <a:spLocks noGrp="1" noRot="1" noChangeAspect="1"/>
          </p:cNvSpPr>
          <p:nvPr>
            <p:ph type="sldImg" idx="2"/>
          </p:nvPr>
        </p:nvSpPr>
        <p:spPr>
          <a:xfrm>
            <a:off x="-17145000" y="9144000"/>
            <a:ext cx="43891200" cy="24688800"/>
          </a:xfrm>
          <a:prstGeom prst="rect">
            <a:avLst/>
          </a:prstGeom>
          <a:noFill/>
          <a:ln w="12700">
            <a:solidFill>
              <a:prstClr val="black"/>
            </a:solidFill>
          </a:ln>
        </p:spPr>
        <p:txBody>
          <a:bodyPr vert="horz" lIns="198997" tIns="99499" rIns="198997" bIns="99499" rtlCol="0" anchor="ctr"/>
          <a:lstStyle/>
          <a:p>
            <a:endParaRPr lang="en-US" dirty="0"/>
          </a:p>
        </p:txBody>
      </p:sp>
      <p:sp>
        <p:nvSpPr>
          <p:cNvPr id="5" name="Notes Placeholder 4"/>
          <p:cNvSpPr>
            <a:spLocks noGrp="1"/>
          </p:cNvSpPr>
          <p:nvPr>
            <p:ph type="body" sz="quarter" idx="3"/>
          </p:nvPr>
        </p:nvSpPr>
        <p:spPr>
          <a:xfrm>
            <a:off x="960120" y="35204400"/>
            <a:ext cx="7680960" cy="28803600"/>
          </a:xfrm>
          <a:prstGeom prst="rect">
            <a:avLst/>
          </a:prstGeom>
        </p:spPr>
        <p:txBody>
          <a:bodyPr vert="horz" lIns="198997" tIns="99499" rIns="198997" bIns="994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09"/>
            <a:ext cx="4160520" cy="3670296"/>
          </a:xfrm>
          <a:prstGeom prst="rect">
            <a:avLst/>
          </a:prstGeom>
        </p:spPr>
        <p:txBody>
          <a:bodyPr vert="horz" lIns="198997" tIns="99499" rIns="198997" bIns="99499" rtlCol="0" anchor="b"/>
          <a:lstStyle>
            <a:lvl1pPr algn="l">
              <a:defRPr sz="2600"/>
            </a:lvl1pPr>
          </a:lstStyle>
          <a:p>
            <a:endParaRPr lang="en-US" dirty="0"/>
          </a:p>
        </p:txBody>
      </p:sp>
      <p:sp>
        <p:nvSpPr>
          <p:cNvPr id="7" name="Slide Number Placeholder 6"/>
          <p:cNvSpPr>
            <a:spLocks noGrp="1"/>
          </p:cNvSpPr>
          <p:nvPr>
            <p:ph type="sldNum" sz="quarter" idx="5"/>
          </p:nvPr>
        </p:nvSpPr>
        <p:spPr>
          <a:xfrm>
            <a:off x="5438458" y="69481709"/>
            <a:ext cx="4160520" cy="3670296"/>
          </a:xfrm>
          <a:prstGeom prst="rect">
            <a:avLst/>
          </a:prstGeom>
        </p:spPr>
        <p:txBody>
          <a:bodyPr vert="horz" lIns="198997" tIns="99499" rIns="198997" bIns="99499" rtlCol="0" anchor="b"/>
          <a:lstStyle>
            <a:lvl1pPr algn="r">
              <a:defRPr sz="2600"/>
            </a:lvl1pPr>
          </a:lstStyle>
          <a:p>
            <a:fld id="{0DA1FA67-DBFD-423B-A544-64F524C0BA0C}" type="slidenum">
              <a:rPr lang="en-US"/>
              <a:t>‹#›</a:t>
            </a:fld>
            <a:endParaRPr lang="en-US" dirty="0"/>
          </a:p>
        </p:txBody>
      </p:sp>
    </p:spTree>
    <p:extLst>
      <p:ext uri="{BB962C8B-B14F-4D97-AF65-F5344CB8AC3E}">
        <p14:creationId xmlns:p14="http://schemas.microsoft.com/office/powerpoint/2010/main" val="32397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ikiaccounting.com/five-types-of-financial-statements-ifr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wikiaccounting.com/disclaimer-opinion-definition-explanation-example/" TargetMode="External"/><Relationship Id="rId5" Type="http://schemas.openxmlformats.org/officeDocument/2006/relationships/hyperlink" Target="https://www.wikiaccounting.com/what-is-an-adverse-opinion/" TargetMode="External"/><Relationship Id="rId4" Type="http://schemas.openxmlformats.org/officeDocument/2006/relationships/hyperlink" Target="https://www.wikiaccounting.com/qualified-audit-repor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1FA67-DBFD-423B-A544-64F524C0BA0C}" type="slidenum">
              <a:rPr lang="en-US" smtClean="0"/>
              <a:t>1</a:t>
            </a:fld>
            <a:endParaRPr lang="en-US" dirty="0"/>
          </a:p>
        </p:txBody>
      </p:sp>
    </p:spTree>
    <p:extLst>
      <p:ext uri="{BB962C8B-B14F-4D97-AF65-F5344CB8AC3E}">
        <p14:creationId xmlns:p14="http://schemas.microsoft.com/office/powerpoint/2010/main" val="222950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2600" b="1" dirty="0"/>
              <a:t>Type of audit’s opinions:</a:t>
            </a:r>
          </a:p>
          <a:p>
            <a:pPr fontAlgn="base"/>
            <a:r>
              <a:rPr lang="en-US" sz="2600" dirty="0"/>
              <a:t>Here is the list of four types of audit opinion,</a:t>
            </a:r>
          </a:p>
          <a:p>
            <a:pPr fontAlgn="base"/>
            <a:r>
              <a:rPr lang="en-US" sz="2600" b="1" dirty="0"/>
              <a:t>Unmodified Opinion:</a:t>
            </a:r>
          </a:p>
          <a:p>
            <a:pPr fontAlgn="base"/>
            <a:r>
              <a:rPr lang="en-US" sz="2600" dirty="0"/>
              <a:t>Unmodified opinion is expressed to the</a:t>
            </a:r>
            <a:r>
              <a:rPr lang="en-US" sz="2600" dirty="0">
                <a:hlinkClick r:id="rId3"/>
              </a:rPr>
              <a:t> financial statements</a:t>
            </a:r>
            <a:r>
              <a:rPr lang="en-US" sz="2600" dirty="0"/>
              <a:t> that prepared in all material respect and complying with applicable framework.</a:t>
            </a:r>
          </a:p>
          <a:p>
            <a:pPr fontAlgn="base"/>
            <a:r>
              <a:rPr lang="en-US" sz="2600" dirty="0"/>
              <a:t>This opinion is issued once auditors obtain sufficient and appropriate audit evidence to the financial statements as the result of their testing.</a:t>
            </a:r>
          </a:p>
          <a:p>
            <a:pPr fontAlgn="base"/>
            <a:r>
              <a:rPr lang="en-US" sz="2600" dirty="0"/>
              <a:t>Please noted that auditor is not provide absolute assurance on the financial statements that is why it use words “in all material respect”.</a:t>
            </a:r>
          </a:p>
          <a:p>
            <a:pPr fontAlgn="base"/>
            <a:r>
              <a:rPr lang="en-US" sz="2600" dirty="0"/>
              <a:t>All material respect here mean there is no material misstatement in the financial statements, but there might be immaterial misstatement.</a:t>
            </a:r>
          </a:p>
          <a:p>
            <a:pPr fontAlgn="base"/>
            <a:r>
              <a:rPr lang="en-US" sz="2600" dirty="0"/>
              <a:t>It is okay to have immaterial misstatement in the financial statements as it is not lead users of FS to make wrong decision. To form unmodified opinion, ISA 700 is the reference to follow.</a:t>
            </a:r>
          </a:p>
          <a:p>
            <a:pPr fontAlgn="base"/>
            <a:r>
              <a:rPr lang="en-US" sz="2600" b="1" dirty="0"/>
              <a:t>Qualified Opinion:</a:t>
            </a:r>
          </a:p>
          <a:p>
            <a:pPr fontAlgn="base"/>
            <a:r>
              <a:rPr lang="en-US" sz="2600" dirty="0">
                <a:hlinkClick r:id="rId4"/>
              </a:rPr>
              <a:t>Qualifies opinion</a:t>
            </a:r>
            <a:r>
              <a:rPr lang="en-US" sz="2600" dirty="0"/>
              <a:t> is type of modified audit opinion where auditors make conclusion after their testing that there are material misstatement found in the financial statements; however, those misstatements are not pervasive. Pervasive here is a bit subjective as it is based on auditors judgement.</a:t>
            </a:r>
          </a:p>
          <a:p>
            <a:pPr fontAlgn="base"/>
            <a:r>
              <a:rPr lang="en-US" sz="2600" dirty="0"/>
              <a:t>But, as said in standard, misstatement is pervasive to financial statements if those misstatements are not effect the financial statements and users decision making. Auditor may issue </a:t>
            </a:r>
            <a:r>
              <a:rPr lang="en-US" sz="2600" dirty="0">
                <a:hlinkClick r:id="rId4"/>
              </a:rPr>
              <a:t>qualified opinion</a:t>
            </a:r>
            <a:r>
              <a:rPr lang="en-US" sz="2600" dirty="0"/>
              <a:t> on the opening balance of financial statements of the previous year financial statements were not audit by them.</a:t>
            </a:r>
          </a:p>
          <a:p>
            <a:pPr fontAlgn="base"/>
            <a:r>
              <a:rPr lang="en-US" sz="2600" b="1" dirty="0">
                <a:hlinkClick r:id="rId5"/>
              </a:rPr>
              <a:t> </a:t>
            </a:r>
            <a:r>
              <a:rPr lang="en-US" sz="2600" dirty="0"/>
              <a:t>In term of seriousness, the </a:t>
            </a:r>
            <a:r>
              <a:rPr lang="en-US" sz="2600" dirty="0">
                <a:hlinkClick r:id="rId4"/>
              </a:rPr>
              <a:t>qualified audit opinion</a:t>
            </a:r>
            <a:r>
              <a:rPr lang="en-US" sz="2600" dirty="0"/>
              <a:t> is serious than unqualified, yet it is better than adverse and disclaimers. We will talk about disclaimer and adverse opinion later in this article.</a:t>
            </a:r>
          </a:p>
          <a:p>
            <a:pPr fontAlgn="base"/>
            <a:r>
              <a:rPr lang="en-US" sz="2600" b="1" dirty="0"/>
              <a:t>Adverse Opinion:</a:t>
            </a:r>
          </a:p>
          <a:p>
            <a:pPr fontAlgn="base"/>
            <a:r>
              <a:rPr lang="en-US" sz="2600" dirty="0">
                <a:hlinkClick r:id="rId5"/>
              </a:rPr>
              <a:t>Adverse opinion</a:t>
            </a:r>
            <a:r>
              <a:rPr lang="en-US" sz="2600" dirty="0"/>
              <a:t> is issued to the financial statements where auditors examined and concluded that the those financial statements are materially misstated and pervasive. Compared to qualified opinion, </a:t>
            </a:r>
            <a:r>
              <a:rPr lang="en-US" sz="2600" dirty="0">
                <a:hlinkClick r:id="rId5"/>
              </a:rPr>
              <a:t>adverse opinion</a:t>
            </a:r>
            <a:r>
              <a:rPr lang="en-US" sz="2600" dirty="0"/>
              <a:t> is more serious than.</a:t>
            </a:r>
          </a:p>
          <a:p>
            <a:pPr fontAlgn="base"/>
            <a:r>
              <a:rPr lang="en-US" sz="2600" dirty="0"/>
              <a:t>This opinion is the message to users of financial statements that they should not rely on these financial statements in their decision making.</a:t>
            </a:r>
          </a:p>
          <a:p>
            <a:pPr fontAlgn="base"/>
            <a:r>
              <a:rPr lang="en-US" sz="2600" dirty="0"/>
              <a:t>This opinion is a bit different from qualified opinion. For qualified opinion, auditor found material misstatement in the financial statements, but those misstatements are not pervasive.</a:t>
            </a:r>
          </a:p>
          <a:p>
            <a:pPr fontAlgn="base"/>
            <a:r>
              <a:rPr lang="en-US" sz="2600" dirty="0"/>
              <a:t>Yet, </a:t>
            </a:r>
            <a:r>
              <a:rPr lang="en-US" sz="2600" dirty="0">
                <a:hlinkClick r:id="rId5"/>
              </a:rPr>
              <a:t>Adverse opinion</a:t>
            </a:r>
            <a:r>
              <a:rPr lang="en-US" sz="2600" dirty="0"/>
              <a:t>, misstatements are both material and pervasive.</a:t>
            </a:r>
          </a:p>
          <a:p>
            <a:pPr fontAlgn="base"/>
            <a:r>
              <a:rPr lang="en-US" sz="2600" b="1" dirty="0"/>
              <a:t>Disclaimer of Opinion:</a:t>
            </a:r>
          </a:p>
          <a:p>
            <a:pPr fontAlgn="base"/>
            <a:r>
              <a:rPr lang="en-US" sz="2600" dirty="0">
                <a:hlinkClick r:id="rId6"/>
              </a:rPr>
              <a:t>Disclaimer of opinion</a:t>
            </a:r>
            <a:r>
              <a:rPr lang="en-US" sz="2600" dirty="0"/>
              <a:t> by the way is different from both qualified and adverse. Auditor issued the</a:t>
            </a:r>
            <a:r>
              <a:rPr lang="en-US" sz="2600" dirty="0">
                <a:hlinkClick r:id="rId6"/>
              </a:rPr>
              <a:t> disclaimer of opinion</a:t>
            </a:r>
            <a:r>
              <a:rPr lang="en-US" sz="2600" dirty="0"/>
              <a:t> where they could not obtain and unable to access the audit evidence for individual items or in aggregation in the to support their testing.</a:t>
            </a:r>
          </a:p>
          <a:p>
            <a:pPr fontAlgn="base"/>
            <a:r>
              <a:rPr lang="en-US" sz="2600" dirty="0"/>
              <a:t>Auditor believe that, for those items that they are not able to access and obtain information could be materially misstate and pervasive. This is happen after auditor try their best to negotiate with client to obtain all of those importance information and client still reject no matter it is intention or unintentional.</a:t>
            </a:r>
          </a:p>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6560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audit for the year</a:t>
            </a:r>
            <a:r>
              <a:rPr lang="en-US" baseline="0" dirty="0"/>
              <a:t> ending June 30</a:t>
            </a:r>
            <a:r>
              <a:rPr lang="en-US" baseline="30000" dirty="0"/>
              <a:t>th</a:t>
            </a:r>
            <a:r>
              <a:rPr lang="en-US" baseline="0" dirty="0"/>
              <a:t>, 2018 </a:t>
            </a:r>
            <a:r>
              <a:rPr lang="en-US" dirty="0"/>
              <a:t>was conducted</a:t>
            </a:r>
            <a:r>
              <a:rPr lang="en-US" baseline="0" dirty="0"/>
              <a:t> by the Georgia Department of Audits and Accounts also called DOAA</a:t>
            </a:r>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4884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latin typeface="Tahoma" panose="020B0604030504040204" pitchFamily="34" charset="0"/>
                <a:ea typeface="Tahoma" panose="020B0604030504040204" pitchFamily="34" charset="0"/>
                <a:cs typeface="Tahoma" panose="020B0604030504040204" pitchFamily="34" charset="0"/>
              </a:rPr>
              <a:t>MD &amp; A - Key financial highlights for 2017 fiscal year are as follows</a:t>
            </a:r>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4692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4538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Financial Reporting:</a:t>
            </a:r>
          </a:p>
          <a:p>
            <a:r>
              <a:rPr lang="en-US" dirty="0"/>
              <a:t>	Engaged</a:t>
            </a:r>
            <a:r>
              <a:rPr lang="en-US" baseline="0" dirty="0"/>
              <a:t> a new CPA firms</a:t>
            </a:r>
          </a:p>
          <a:p>
            <a:r>
              <a:rPr lang="en-US" baseline="0" dirty="0"/>
              <a:t>	Added Checklists for tracking of tasks</a:t>
            </a:r>
          </a:p>
          <a:p>
            <a:r>
              <a:rPr lang="en-US" baseline="0" dirty="0"/>
              <a:t>	Working with ERP on the Capital Asset module</a:t>
            </a:r>
          </a:p>
          <a:p>
            <a:r>
              <a:rPr lang="en-US" baseline="0" dirty="0"/>
              <a:t>	Created a finance workgroup/team to work through assigned tasks</a:t>
            </a:r>
          </a:p>
          <a:p>
            <a:r>
              <a:rPr lang="en-US" baseline="0" dirty="0"/>
              <a:t>	Implementing training for existing staff to build capacity and requested new positions in FY2020 Budget </a:t>
            </a:r>
          </a:p>
          <a:p>
            <a:endParaRPr lang="en-US" baseline="0" dirty="0"/>
          </a:p>
          <a:p>
            <a:pPr defTabSz="1989968">
              <a:defRPr/>
            </a:pPr>
            <a:r>
              <a:rPr lang="en-US" b="1" dirty="0"/>
              <a:t>Controls</a:t>
            </a:r>
            <a:r>
              <a:rPr lang="en-US" b="1" baseline="0" dirty="0"/>
              <a:t> over Capital Assets</a:t>
            </a:r>
            <a:r>
              <a:rPr lang="en-US" b="1" dirty="0"/>
              <a:t>:</a:t>
            </a:r>
          </a:p>
          <a:p>
            <a:r>
              <a:rPr lang="en-US" baseline="0" dirty="0"/>
              <a:t>	Working with ERP on the Capital Asset module</a:t>
            </a:r>
          </a:p>
          <a:p>
            <a:r>
              <a:rPr lang="en-US" baseline="0" dirty="0"/>
              <a:t>	Created a finance workgroup/team to work through assigned tasks</a:t>
            </a:r>
          </a:p>
          <a:p>
            <a:r>
              <a:rPr lang="en-US" baseline="0" dirty="0"/>
              <a:t>	Implementing training for existing staff to build capacity and requested new positions in FY2020 Budget </a:t>
            </a:r>
          </a:p>
          <a:p>
            <a:r>
              <a:rPr lang="en-US" baseline="0" dirty="0"/>
              <a:t>	Principals checkout process enhancements added to assist with accuracy in tracking of inventory</a:t>
            </a:r>
          </a:p>
          <a:p>
            <a:pPr defTabSz="1989968">
              <a:defRPr/>
            </a:pPr>
            <a:endParaRPr lang="en-US" b="1" dirty="0"/>
          </a:p>
          <a:p>
            <a:pPr defTabSz="1989968">
              <a:defRPr/>
            </a:pPr>
            <a:r>
              <a:rPr lang="en-US" b="1" dirty="0"/>
              <a:t>	</a:t>
            </a:r>
          </a:p>
          <a:p>
            <a:pPr defTabSz="1989968">
              <a:defRPr/>
            </a:pPr>
            <a:r>
              <a:rPr lang="en-US" b="1" dirty="0"/>
              <a:t>Controls</a:t>
            </a:r>
            <a:r>
              <a:rPr lang="en-US" b="1" baseline="0" dirty="0"/>
              <a:t> over Equipment</a:t>
            </a:r>
            <a:r>
              <a:rPr lang="en-US" b="1" dirty="0"/>
              <a:t>:</a:t>
            </a:r>
          </a:p>
          <a:p>
            <a:pPr defTabSz="1989968">
              <a:defRPr/>
            </a:pPr>
            <a:r>
              <a:rPr lang="en-US" b="1" dirty="0"/>
              <a:t>	</a:t>
            </a:r>
            <a:r>
              <a:rPr lang="en-US" b="0" dirty="0"/>
              <a:t>Improved</a:t>
            </a:r>
            <a:r>
              <a:rPr lang="en-US" b="0" baseline="0" dirty="0"/>
              <a:t> physical inventory count process is being implemented – including meetings and trainings with nutrition managers and schools on the processes and procedures</a:t>
            </a:r>
          </a:p>
          <a:p>
            <a:pPr defTabSz="1989968">
              <a:defRPr/>
            </a:pPr>
            <a:r>
              <a:rPr lang="en-US" b="0" baseline="0" dirty="0"/>
              <a:t>	A Kitchen Equipment Specialist position was posted and as of April 8 2019 – responsible for verifying school level physical inventory counts</a:t>
            </a:r>
          </a:p>
          <a:p>
            <a:pPr defTabSz="1989968">
              <a:defRPr/>
            </a:pPr>
            <a:r>
              <a:rPr lang="en-US" b="0" baseline="0" dirty="0"/>
              <a:t>	School Nutrition Manager  will be responsible for performing physical inventory</a:t>
            </a:r>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054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Accounting controls</a:t>
            </a:r>
            <a:r>
              <a:rPr lang="en-US" dirty="0"/>
              <a:t>:</a:t>
            </a:r>
            <a:r>
              <a:rPr lang="en-US" baseline="0" dirty="0"/>
              <a:t>  issues related to personnel in accounting who </a:t>
            </a:r>
            <a:r>
              <a:rPr lang="en-US" u="sng" baseline="0" dirty="0"/>
              <a:t>system access </a:t>
            </a:r>
            <a:r>
              <a:rPr lang="en-US" baseline="0" dirty="0"/>
              <a:t>to be able to perform tasks –segregation of duties issue</a:t>
            </a:r>
          </a:p>
          <a:p>
            <a:endParaRPr lang="en-US" baseline="0" dirty="0"/>
          </a:p>
          <a:p>
            <a:r>
              <a:rPr lang="en-US" b="1" baseline="0" dirty="0"/>
              <a:t>IT – disaster recovery – business continuity plan </a:t>
            </a:r>
            <a:r>
              <a:rPr lang="en-US" baseline="0" dirty="0"/>
              <a:t>-  (auditors noted that this was already developed for FY18)</a:t>
            </a:r>
            <a:endParaRPr lang="en-US" dirty="0"/>
          </a:p>
          <a:p>
            <a:endParaRPr lang="en-US" dirty="0"/>
          </a:p>
          <a:p>
            <a:r>
              <a:rPr lang="en-US" sz="2600" b="1" dirty="0">
                <a:latin typeface="Tahoma"/>
                <a:ea typeface="Tahoma"/>
                <a:cs typeface="Tahoma"/>
              </a:rPr>
              <a:t>Untimely submission of financial statements </a:t>
            </a:r>
            <a:r>
              <a:rPr lang="en-US" sz="2600" dirty="0">
                <a:latin typeface="Tahoma"/>
                <a:ea typeface="Tahoma"/>
                <a:cs typeface="Tahoma"/>
              </a:rPr>
              <a:t>– statements were due December 31 2017.  And in FY17 the DOAA is required to report </a:t>
            </a:r>
            <a:r>
              <a:rPr lang="en-US" sz="2600" u="sng" dirty="0">
                <a:latin typeface="Tahoma"/>
                <a:ea typeface="Tahoma"/>
                <a:cs typeface="Tahoma"/>
              </a:rPr>
              <a:t>this is an observation </a:t>
            </a:r>
            <a:r>
              <a:rPr lang="en-US" sz="2600" dirty="0">
                <a:latin typeface="Tahoma"/>
                <a:ea typeface="Tahoma"/>
                <a:cs typeface="Tahoma"/>
              </a:rPr>
              <a:t>if statements are not submitted by December 31.  I recall Connie said about 60% are complying with the new deadline</a:t>
            </a:r>
          </a:p>
          <a:p>
            <a:pPr marL="994984" lvl="1"/>
            <a:endParaRPr lang="en-US" sz="2600" dirty="0">
              <a:latin typeface="Tahoma"/>
              <a:ea typeface="Tahoma"/>
              <a:cs typeface="Tahoma"/>
            </a:endParaRPr>
          </a:p>
          <a:p>
            <a:r>
              <a:rPr lang="en-US" sz="4400" b="1" dirty="0">
                <a:latin typeface="Tahoma"/>
                <a:ea typeface="Tahoma"/>
                <a:cs typeface="Tahoma"/>
              </a:rPr>
              <a:t>Cash maintenance and School Activity</a:t>
            </a:r>
            <a:r>
              <a:rPr lang="en-US" sz="4400" dirty="0">
                <a:latin typeface="Tahoma"/>
                <a:ea typeface="Tahoma"/>
                <a:cs typeface="Tahoma"/>
              </a:rPr>
              <a:t>– bank reconciliations lack controls over the central office bank accounts – not prepared and approved timely and reconciling items dating back to 2010 still open.  Central office reconciliations not completed for all accounts, and for the school activity accounts, the district should make every effort to separate the cash receipt function and the bank reconciliation and deposit function a the school house</a:t>
            </a:r>
            <a:endParaRPr lang="en-US" sz="2600" dirty="0">
              <a:latin typeface="Tahoma"/>
              <a:ea typeface="Tahoma"/>
              <a:cs typeface="Tahoma"/>
            </a:endParaRPr>
          </a:p>
          <a:p>
            <a:endParaRPr lang="en-US" sz="2600" dirty="0">
              <a:latin typeface="Tahoma"/>
              <a:ea typeface="Tahoma"/>
              <a:cs typeface="Tahoma"/>
            </a:endParaRPr>
          </a:p>
          <a:p>
            <a:r>
              <a:rPr lang="en-US" sz="4400" b="1" dirty="0">
                <a:latin typeface="Tahoma"/>
                <a:ea typeface="Tahoma"/>
                <a:cs typeface="Tahoma"/>
              </a:rPr>
              <a:t>Employee Compensation</a:t>
            </a:r>
            <a:r>
              <a:rPr lang="en-US" sz="4400" dirty="0">
                <a:latin typeface="Tahoma"/>
                <a:ea typeface="Tahoma"/>
                <a:cs typeface="Tahoma"/>
              </a:rPr>
              <a:t>– salary paid to 5 employees did not agree with their contract, no salary scale or documentation for the salary rate paid could be provided or for the extra pay, variance existed in the auditors calculation that could not be explained by HCM – and for 3 employees there was no I-9, drivers license or  ss card, </a:t>
            </a:r>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8117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and effort report finding – not repeated and was resolved</a:t>
            </a:r>
          </a:p>
          <a:p>
            <a:endParaRPr lang="en-US" dirty="0"/>
          </a:p>
          <a:p>
            <a:r>
              <a:rPr lang="en-US" dirty="0"/>
              <a:t>Federal Fund balances observation was removed</a:t>
            </a:r>
          </a:p>
          <a:p>
            <a:endParaRPr lang="en-US" dirty="0"/>
          </a:p>
          <a:p>
            <a:pPr defTabSz="1989968">
              <a:defRPr/>
            </a:pPr>
            <a:r>
              <a:rPr lang="en-US" dirty="0">
                <a:latin typeface="Tahoma"/>
                <a:ea typeface="Tahoma"/>
                <a:cs typeface="Tahoma"/>
              </a:rPr>
              <a:t>Use of the state auditors- tougher – there is objectivity – no </a:t>
            </a:r>
            <a:r>
              <a:rPr lang="en-US" baseline="0" dirty="0">
                <a:latin typeface="Tahoma"/>
                <a:ea typeface="Tahoma"/>
                <a:cs typeface="Tahoma"/>
              </a:rPr>
              <a:t>contract with a CPA for the audit</a:t>
            </a:r>
            <a:endParaRPr lang="en-US" dirty="0">
              <a:latin typeface="Tahoma"/>
              <a:ea typeface="Tahoma"/>
              <a:cs typeface="Tahoma"/>
            </a:endParaRPr>
          </a:p>
          <a:p>
            <a:endParaRPr lang="en-US" dirty="0"/>
          </a:p>
          <a:p>
            <a:pPr lvl="2"/>
            <a:r>
              <a:rPr lang="en-US" sz="2600" b="1" dirty="0"/>
              <a:t>Findings for 2017:	State auditors</a:t>
            </a:r>
            <a:r>
              <a:rPr lang="en-US" dirty="0"/>
              <a:t> </a:t>
            </a:r>
            <a:r>
              <a:rPr lang="en-US" sz="2600" b="1" dirty="0"/>
              <a:t>DEKALB</a:t>
            </a:r>
            <a:r>
              <a:rPr lang="en-US" dirty="0"/>
              <a:t> </a:t>
            </a:r>
            <a:r>
              <a:rPr lang="en-US" sz="2600" dirty="0"/>
              <a:t>Controls over Capital Assets</a:t>
            </a:r>
            <a:r>
              <a:rPr lang="en-US" dirty="0"/>
              <a:t> </a:t>
            </a:r>
            <a:r>
              <a:rPr lang="en-US" sz="2600" dirty="0"/>
              <a:t>Controls over Equipment</a:t>
            </a:r>
            <a:r>
              <a:rPr lang="en-US" dirty="0"/>
              <a:t> </a:t>
            </a:r>
            <a:r>
              <a:rPr lang="en-US" sz="2600" dirty="0"/>
              <a:t>Financial Statement Prep</a:t>
            </a:r>
          </a:p>
          <a:p>
            <a:pPr lvl="2"/>
            <a:r>
              <a:rPr lang="en-US" sz="2600" b="1" dirty="0"/>
              <a:t>		M&amp;J </a:t>
            </a:r>
            <a:r>
              <a:rPr lang="en-US" dirty="0"/>
              <a:t> </a:t>
            </a:r>
            <a:r>
              <a:rPr lang="en-US" sz="2600" b="1" dirty="0"/>
              <a:t>APS</a:t>
            </a:r>
            <a:r>
              <a:rPr lang="en-US" dirty="0"/>
              <a:t> </a:t>
            </a:r>
            <a:r>
              <a:rPr lang="en-US" sz="2600" dirty="0"/>
              <a:t> </a:t>
            </a:r>
            <a:r>
              <a:rPr lang="en-US" dirty="0"/>
              <a:t> </a:t>
            </a:r>
            <a:r>
              <a:rPr lang="en-US" sz="2600" dirty="0"/>
              <a:t>Procurement- Federal Title I</a:t>
            </a:r>
            <a:r>
              <a:rPr lang="en-US" dirty="0"/>
              <a:t> </a:t>
            </a:r>
            <a:r>
              <a:rPr lang="en-US" sz="2600" dirty="0"/>
              <a:t> </a:t>
            </a:r>
            <a:r>
              <a:rPr lang="en-US" dirty="0"/>
              <a:t> </a:t>
            </a:r>
          </a:p>
          <a:p>
            <a:pPr lvl="2"/>
            <a:r>
              <a:rPr lang="en-US" sz="2600" b="1" dirty="0"/>
              <a:t>		M&amp;J </a:t>
            </a:r>
            <a:r>
              <a:rPr lang="en-US" dirty="0"/>
              <a:t> </a:t>
            </a:r>
            <a:r>
              <a:rPr lang="en-US" sz="2600" b="1" dirty="0"/>
              <a:t>FULTON</a:t>
            </a:r>
            <a:r>
              <a:rPr lang="en-US" dirty="0"/>
              <a:t> </a:t>
            </a:r>
            <a:r>
              <a:rPr lang="en-US" sz="2600" dirty="0"/>
              <a:t>None</a:t>
            </a:r>
            <a:r>
              <a:rPr lang="en-US" dirty="0"/>
              <a:t> </a:t>
            </a:r>
            <a:r>
              <a:rPr lang="en-US" sz="2600" dirty="0"/>
              <a:t> </a:t>
            </a:r>
            <a:r>
              <a:rPr lang="en-US" dirty="0"/>
              <a:t> </a:t>
            </a:r>
            <a:r>
              <a:rPr lang="en-US" sz="2600" dirty="0"/>
              <a:t> </a:t>
            </a:r>
            <a:r>
              <a:rPr lang="en-US" dirty="0"/>
              <a:t> </a:t>
            </a:r>
            <a:br>
              <a:rPr lang="en-US" dirty="0"/>
            </a:br>
            <a:r>
              <a:rPr lang="en-US" dirty="0"/>
              <a:t>		</a:t>
            </a:r>
            <a:r>
              <a:rPr lang="en-US" sz="2600" b="1" dirty="0"/>
              <a:t>M&amp;J </a:t>
            </a:r>
            <a:r>
              <a:rPr lang="en-US" dirty="0"/>
              <a:t> </a:t>
            </a:r>
            <a:r>
              <a:rPr lang="en-US" sz="2600" b="1" dirty="0"/>
              <a:t>COBB</a:t>
            </a:r>
            <a:r>
              <a:rPr lang="en-US" dirty="0"/>
              <a:t> </a:t>
            </a:r>
            <a:r>
              <a:rPr lang="en-US" sz="2600" dirty="0"/>
              <a:t>None</a:t>
            </a:r>
            <a:r>
              <a:rPr lang="en-US" dirty="0"/>
              <a:t> </a:t>
            </a:r>
            <a:r>
              <a:rPr lang="en-US" sz="2600" dirty="0"/>
              <a:t> </a:t>
            </a:r>
          </a:p>
          <a:p>
            <a:pPr lvl="2"/>
            <a:r>
              <a:rPr lang="en-US" sz="2600" b="1" dirty="0"/>
              <a:t>		M&amp;J </a:t>
            </a:r>
            <a:r>
              <a:rPr lang="en-US" dirty="0"/>
              <a:t> </a:t>
            </a:r>
            <a:r>
              <a:rPr lang="en-US" sz="2600" b="1" dirty="0"/>
              <a:t>GWINNETT</a:t>
            </a:r>
            <a:r>
              <a:rPr lang="en-US" dirty="0"/>
              <a:t> </a:t>
            </a:r>
            <a:r>
              <a:rPr lang="en-US" sz="2600" dirty="0"/>
              <a:t>None</a:t>
            </a:r>
            <a:r>
              <a:rPr lang="en-US" dirty="0"/>
              <a:t> </a:t>
            </a:r>
            <a:r>
              <a:rPr lang="en-US" sz="2600" dirty="0"/>
              <a:t> </a:t>
            </a:r>
            <a:r>
              <a:rPr lang="en-US" dirty="0"/>
              <a:t> </a:t>
            </a:r>
            <a:r>
              <a:rPr lang="en-US" sz="2600" dirty="0"/>
              <a:t> </a:t>
            </a:r>
            <a:r>
              <a:rPr lang="en-US" dirty="0"/>
              <a:t>  </a:t>
            </a:r>
            <a:r>
              <a:rPr lang="en-US" sz="2600" dirty="0"/>
              <a:t> </a:t>
            </a:r>
            <a:r>
              <a:rPr lang="en-US" dirty="0"/>
              <a:t> </a:t>
            </a:r>
          </a:p>
        </p:txBody>
      </p:sp>
      <p:sp>
        <p:nvSpPr>
          <p:cNvPr id="4" name="Slide Number Placeholder 3"/>
          <p:cNvSpPr>
            <a:spLocks noGrp="1"/>
          </p:cNvSpPr>
          <p:nvPr>
            <p:ph type="sldNum" sz="quarter" idx="10"/>
          </p:nvPr>
        </p:nvSpPr>
        <p:spPr/>
        <p:txBody>
          <a:bodyPr/>
          <a:lstStyle/>
          <a:p>
            <a:fld id="{0DA1FA67-DBFD-423B-A544-64F524C0BA0C}" type="slidenum">
              <a:rPr lang="en-US" smtClean="0"/>
              <a:t>8</a:t>
            </a:fld>
            <a:endParaRPr lang="en-US" dirty="0"/>
          </a:p>
        </p:txBody>
      </p:sp>
    </p:spTree>
    <p:extLst>
      <p:ext uri="{BB962C8B-B14F-4D97-AF65-F5344CB8AC3E}">
        <p14:creationId xmlns:p14="http://schemas.microsoft.com/office/powerpoint/2010/main" val="1662009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ctrTitle"/>
          </p:nvPr>
        </p:nvSpPr>
        <p:spPr>
          <a:xfrm>
            <a:off x="989264" y="4778524"/>
            <a:ext cx="10363200" cy="1470025"/>
          </a:xfrm>
        </p:spPr>
        <p:txBody>
          <a:bodyPr/>
          <a:lstStyle/>
          <a:p>
            <a:r>
              <a:rPr lang="en-US"/>
              <a:t>Click to edit Master title style</a:t>
            </a:r>
          </a:p>
        </p:txBody>
      </p:sp>
      <p:sp>
        <p:nvSpPr>
          <p:cNvPr id="3" name="Subtitle 2"/>
          <p:cNvSpPr>
            <a:spLocks noGrp="1"/>
          </p:cNvSpPr>
          <p:nvPr>
            <p:ph type="subTitle" idx="1"/>
          </p:nvPr>
        </p:nvSpPr>
        <p:spPr>
          <a:xfrm>
            <a:off x="1828429" y="5739064"/>
            <a:ext cx="8534400" cy="509485"/>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3"/>
          <a:stretch>
            <a:fillRect/>
          </a:stretch>
        </p:blipFill>
        <p:spPr>
          <a:xfrm>
            <a:off x="1828430" y="2554148"/>
            <a:ext cx="8535140" cy="1749704"/>
          </a:xfrm>
          <a:prstGeom prst="rect">
            <a:avLst/>
          </a:prstGeom>
        </p:spPr>
      </p:pic>
      <p:pic>
        <p:nvPicPr>
          <p:cNvPr id="6" name="Picture 5"/>
          <p:cNvPicPr>
            <a:picLocks noChangeAspect="1"/>
          </p:cNvPicPr>
          <p:nvPr userDrawn="1"/>
        </p:nvPicPr>
        <p:blipFill>
          <a:blip r:embed="rId2"/>
          <a:stretch>
            <a:fillRect/>
          </a:stretch>
        </p:blipFill>
        <p:spPr>
          <a:xfrm>
            <a:off x="-529" y="-297"/>
            <a:ext cx="12193057" cy="6858594"/>
          </a:xfrm>
          <a:prstGeom prst="rect">
            <a:avLst/>
          </a:prstGeom>
        </p:spPr>
      </p:pic>
      <p:pic>
        <p:nvPicPr>
          <p:cNvPr id="7" name="Picture 6"/>
          <p:cNvPicPr>
            <a:picLocks noChangeAspect="1"/>
          </p:cNvPicPr>
          <p:nvPr userDrawn="1"/>
        </p:nvPicPr>
        <p:blipFill>
          <a:blip r:embed="rId3"/>
          <a:stretch>
            <a:fillRect/>
          </a:stretch>
        </p:blipFill>
        <p:spPr>
          <a:xfrm>
            <a:off x="1828430" y="2554148"/>
            <a:ext cx="8535140" cy="1749704"/>
          </a:xfrm>
          <a:prstGeom prst="rect">
            <a:avLst/>
          </a:prstGeom>
        </p:spPr>
      </p:pic>
    </p:spTree>
    <p:extLst>
      <p:ext uri="{BB962C8B-B14F-4D97-AF65-F5344CB8AC3E}">
        <p14:creationId xmlns:p14="http://schemas.microsoft.com/office/powerpoint/2010/main" val="155464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88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1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859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ctrTitle"/>
          </p:nvPr>
        </p:nvSpPr>
        <p:spPr>
          <a:xfrm>
            <a:off x="989264" y="4778524"/>
            <a:ext cx="10363200" cy="1470025"/>
          </a:xfrm>
        </p:spPr>
        <p:txBody>
          <a:bodyPr/>
          <a:lstStyle/>
          <a:p>
            <a:r>
              <a:rPr lang="en-US"/>
              <a:t>Click to edit Master title style</a:t>
            </a:r>
          </a:p>
        </p:txBody>
      </p:sp>
      <p:sp>
        <p:nvSpPr>
          <p:cNvPr id="3" name="Subtitle 2"/>
          <p:cNvSpPr>
            <a:spLocks noGrp="1"/>
          </p:cNvSpPr>
          <p:nvPr>
            <p:ph type="subTitle" idx="1"/>
          </p:nvPr>
        </p:nvSpPr>
        <p:spPr>
          <a:xfrm>
            <a:off x="1828429" y="5739064"/>
            <a:ext cx="8534400" cy="509485"/>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3"/>
          <a:stretch>
            <a:fillRect/>
          </a:stretch>
        </p:blipFill>
        <p:spPr>
          <a:xfrm>
            <a:off x="1828430" y="2554148"/>
            <a:ext cx="8535140" cy="1749704"/>
          </a:xfrm>
          <a:prstGeom prst="rect">
            <a:avLst/>
          </a:prstGeom>
        </p:spPr>
      </p:pic>
      <p:pic>
        <p:nvPicPr>
          <p:cNvPr id="6" name="Picture 5"/>
          <p:cNvPicPr>
            <a:picLocks noChangeAspect="1"/>
          </p:cNvPicPr>
          <p:nvPr userDrawn="1"/>
        </p:nvPicPr>
        <p:blipFill>
          <a:blip r:embed="rId2"/>
          <a:stretch>
            <a:fillRect/>
          </a:stretch>
        </p:blipFill>
        <p:spPr>
          <a:xfrm>
            <a:off x="-529" y="-297"/>
            <a:ext cx="12193057" cy="6858594"/>
          </a:xfrm>
          <a:prstGeom prst="rect">
            <a:avLst/>
          </a:prstGeom>
        </p:spPr>
      </p:pic>
      <p:pic>
        <p:nvPicPr>
          <p:cNvPr id="7" name="Picture 6"/>
          <p:cNvPicPr>
            <a:picLocks noChangeAspect="1"/>
          </p:cNvPicPr>
          <p:nvPr userDrawn="1"/>
        </p:nvPicPr>
        <p:blipFill>
          <a:blip r:embed="rId3"/>
          <a:stretch>
            <a:fillRect/>
          </a:stretch>
        </p:blipFill>
        <p:spPr>
          <a:xfrm>
            <a:off x="1828430" y="2554148"/>
            <a:ext cx="8535140" cy="1749704"/>
          </a:xfrm>
          <a:prstGeom prst="rect">
            <a:avLst/>
          </a:prstGeom>
        </p:spPr>
      </p:pic>
    </p:spTree>
    <p:extLst>
      <p:ext uri="{BB962C8B-B14F-4D97-AF65-F5344CB8AC3E}">
        <p14:creationId xmlns:p14="http://schemas.microsoft.com/office/powerpoint/2010/main" val="177842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502"/>
            <a:ext cx="12193057" cy="6852498"/>
          </a:xfrm>
          <a:prstGeom prst="rect">
            <a:avLst/>
          </a:prstGeom>
        </p:spPr>
      </p:pic>
      <p:sp>
        <p:nvSpPr>
          <p:cNvPr id="2" name="Title 1"/>
          <p:cNvSpPr>
            <a:spLocks noGrp="1"/>
          </p:cNvSpPr>
          <p:nvPr>
            <p:ph type="title"/>
          </p:nvPr>
        </p:nvSpPr>
        <p:spPr>
          <a:xfrm>
            <a:off x="963084" y="957266"/>
            <a:ext cx="10363200" cy="1362075"/>
          </a:xfrm>
        </p:spPr>
        <p:txBody>
          <a:bodyPr anchor="t">
            <a:normAutofit/>
          </a:bodyPr>
          <a:lstStyle>
            <a:lvl1pPr algn="l">
              <a:defRPr sz="3600" b="1" cap="none" baseline="0">
                <a:solidFill>
                  <a:srgbClr val="FF9900"/>
                </a:solidFill>
                <a:latin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963084" y="2319341"/>
            <a:ext cx="10363200" cy="1500187"/>
          </a:xfrm>
        </p:spPr>
        <p:txBody>
          <a:bodyPr anchor="b">
            <a:normAutofit/>
          </a:bodyPr>
          <a:lstStyle>
            <a:lvl1pPr marL="0" indent="0">
              <a:buNone/>
              <a:defRPr sz="24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57" y="5502"/>
            <a:ext cx="12193057" cy="6852498"/>
          </a:xfrm>
          <a:prstGeom prst="rect">
            <a:avLst/>
          </a:prstGeom>
        </p:spPr>
      </p:pic>
    </p:spTree>
    <p:extLst>
      <p:ext uri="{BB962C8B-B14F-4D97-AF65-F5344CB8AC3E}">
        <p14:creationId xmlns:p14="http://schemas.microsoft.com/office/powerpoint/2010/main" val="46453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FF99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p:nvPicPr>
        <p:blipFill rotWithShape="1">
          <a:blip r:embed="rId2"/>
          <a:srcRect t="89619"/>
          <a:stretch/>
        </p:blipFill>
        <p:spPr>
          <a:xfrm>
            <a:off x="-529" y="6146276"/>
            <a:ext cx="12193057" cy="712021"/>
          </a:xfrm>
          <a:prstGeom prst="rect">
            <a:avLst/>
          </a:prstGeom>
        </p:spPr>
      </p:pic>
      <p:sp>
        <p:nvSpPr>
          <p:cNvPr id="7" name="Slide Number Placeholder 5"/>
          <p:cNvSpPr txBox="1">
            <a:spLocks/>
          </p:cNvSpPr>
          <p:nvPr/>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2"/>
          <a:srcRect t="89619"/>
          <a:stretch/>
        </p:blipFill>
        <p:spPr>
          <a:xfrm>
            <a:off x="-529" y="6146276"/>
            <a:ext cx="12193057" cy="712021"/>
          </a:xfrm>
          <a:prstGeom prst="rect">
            <a:avLst/>
          </a:prstGeom>
        </p:spPr>
      </p:pic>
      <p:sp>
        <p:nvSpPr>
          <p:cNvPr id="9" name="Slide Number Placeholder 5"/>
          <p:cNvSpPr txBox="1">
            <a:spLocks/>
          </p:cNvSpPr>
          <p:nvPr userDrawn="1"/>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94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3057" cy="6858594"/>
          </a:xfrm>
          <a:prstGeom prst="rect">
            <a:avLst/>
          </a:prstGeom>
        </p:spPr>
      </p:pic>
      <p:sp>
        <p:nvSpPr>
          <p:cNvPr id="2" name="Title 1"/>
          <p:cNvSpPr>
            <a:spLocks noGrp="1"/>
          </p:cNvSpPr>
          <p:nvPr>
            <p:ph type="title" hasCustomPrompt="1"/>
          </p:nvPr>
        </p:nvSpPr>
        <p:spPr>
          <a:xfrm>
            <a:off x="610128" y="4798512"/>
            <a:ext cx="10972800" cy="1143000"/>
          </a:xfrm>
        </p:spPr>
        <p:txBody>
          <a:bodyPr/>
          <a:lstStyle>
            <a:lvl1pPr>
              <a:defRPr sz="3600" b="1">
                <a:solidFill>
                  <a:srgbClr val="FF9900"/>
                </a:solidFill>
              </a:defRPr>
            </a:lvl1pPr>
          </a:lstStyle>
          <a:p>
            <a:r>
              <a:rPr lang="en-US" sz="2800" i="1">
                <a:latin typeface="Calibri Light"/>
                <a:cs typeface="Calibri Light"/>
              </a:rPr>
              <a:t>DeKalb County School District’s mission is to ensure student success, leading to higher education, work and life-long learning.</a:t>
            </a:r>
            <a:endParaRPr lang="en-US"/>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stretch>
            <a:fillRect/>
          </a:stretch>
        </p:blipFill>
        <p:spPr>
          <a:xfrm>
            <a:off x="1" y="0"/>
            <a:ext cx="12193057" cy="6858594"/>
          </a:xfrm>
          <a:prstGeom prst="rect">
            <a:avLst/>
          </a:prstGeom>
        </p:spPr>
      </p:pic>
    </p:spTree>
    <p:extLst>
      <p:ext uri="{BB962C8B-B14F-4D97-AF65-F5344CB8AC3E}">
        <p14:creationId xmlns:p14="http://schemas.microsoft.com/office/powerpoint/2010/main" val="180098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87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40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724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502"/>
            <a:ext cx="12193057" cy="6852498"/>
          </a:xfrm>
          <a:prstGeom prst="rect">
            <a:avLst/>
          </a:prstGeom>
        </p:spPr>
      </p:pic>
      <p:sp>
        <p:nvSpPr>
          <p:cNvPr id="2" name="Title 1"/>
          <p:cNvSpPr>
            <a:spLocks noGrp="1"/>
          </p:cNvSpPr>
          <p:nvPr>
            <p:ph type="title"/>
          </p:nvPr>
        </p:nvSpPr>
        <p:spPr>
          <a:xfrm>
            <a:off x="963084" y="957266"/>
            <a:ext cx="10363200" cy="1362075"/>
          </a:xfrm>
        </p:spPr>
        <p:txBody>
          <a:bodyPr anchor="t">
            <a:normAutofit/>
          </a:bodyPr>
          <a:lstStyle>
            <a:lvl1pPr algn="l">
              <a:defRPr sz="3600" b="1" cap="none" baseline="0">
                <a:solidFill>
                  <a:srgbClr val="FF9900"/>
                </a:solidFill>
                <a:latin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963084" y="2319341"/>
            <a:ext cx="10363200" cy="1500187"/>
          </a:xfrm>
        </p:spPr>
        <p:txBody>
          <a:bodyPr anchor="b">
            <a:normAutofit/>
          </a:bodyPr>
          <a:lstStyle>
            <a:lvl1pPr marL="0" indent="0">
              <a:buNone/>
              <a:defRPr sz="24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57" y="5502"/>
            <a:ext cx="12193057" cy="6852498"/>
          </a:xfrm>
          <a:prstGeom prst="rect">
            <a:avLst/>
          </a:prstGeom>
        </p:spPr>
      </p:pic>
    </p:spTree>
    <p:extLst>
      <p:ext uri="{BB962C8B-B14F-4D97-AF65-F5344CB8AC3E}">
        <p14:creationId xmlns:p14="http://schemas.microsoft.com/office/powerpoint/2010/main" val="195951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57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9191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4817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375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620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ctrTitle"/>
          </p:nvPr>
        </p:nvSpPr>
        <p:spPr>
          <a:xfrm>
            <a:off x="989264" y="4778524"/>
            <a:ext cx="10363200" cy="1470025"/>
          </a:xfrm>
        </p:spPr>
        <p:txBody>
          <a:bodyPr/>
          <a:lstStyle/>
          <a:p>
            <a:r>
              <a:rPr lang="en-US"/>
              <a:t>Click to edit Master title style</a:t>
            </a:r>
          </a:p>
        </p:txBody>
      </p:sp>
      <p:sp>
        <p:nvSpPr>
          <p:cNvPr id="3" name="Subtitle 2"/>
          <p:cNvSpPr>
            <a:spLocks noGrp="1"/>
          </p:cNvSpPr>
          <p:nvPr>
            <p:ph type="subTitle" idx="1"/>
          </p:nvPr>
        </p:nvSpPr>
        <p:spPr>
          <a:xfrm>
            <a:off x="1828429" y="5739064"/>
            <a:ext cx="8534400" cy="509485"/>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3"/>
          <a:stretch>
            <a:fillRect/>
          </a:stretch>
        </p:blipFill>
        <p:spPr>
          <a:xfrm>
            <a:off x="1828430" y="2554148"/>
            <a:ext cx="8535140" cy="1749704"/>
          </a:xfrm>
          <a:prstGeom prst="rect">
            <a:avLst/>
          </a:prstGeom>
        </p:spPr>
      </p:pic>
      <p:pic>
        <p:nvPicPr>
          <p:cNvPr id="6" name="Picture 5"/>
          <p:cNvPicPr>
            <a:picLocks noChangeAspect="1"/>
          </p:cNvPicPr>
          <p:nvPr userDrawn="1"/>
        </p:nvPicPr>
        <p:blipFill>
          <a:blip r:embed="rId2"/>
          <a:stretch>
            <a:fillRect/>
          </a:stretch>
        </p:blipFill>
        <p:spPr>
          <a:xfrm>
            <a:off x="-529" y="-297"/>
            <a:ext cx="12193057" cy="6858594"/>
          </a:xfrm>
          <a:prstGeom prst="rect">
            <a:avLst/>
          </a:prstGeom>
        </p:spPr>
      </p:pic>
      <p:pic>
        <p:nvPicPr>
          <p:cNvPr id="7" name="Picture 6"/>
          <p:cNvPicPr>
            <a:picLocks noChangeAspect="1"/>
          </p:cNvPicPr>
          <p:nvPr userDrawn="1"/>
        </p:nvPicPr>
        <p:blipFill>
          <a:blip r:embed="rId3"/>
          <a:stretch>
            <a:fillRect/>
          </a:stretch>
        </p:blipFill>
        <p:spPr>
          <a:xfrm>
            <a:off x="1828430" y="2554148"/>
            <a:ext cx="8535140" cy="1749704"/>
          </a:xfrm>
          <a:prstGeom prst="rect">
            <a:avLst/>
          </a:prstGeom>
        </p:spPr>
      </p:pic>
    </p:spTree>
    <p:extLst>
      <p:ext uri="{BB962C8B-B14F-4D97-AF65-F5344CB8AC3E}">
        <p14:creationId xmlns:p14="http://schemas.microsoft.com/office/powerpoint/2010/main" val="912443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502"/>
            <a:ext cx="12193057" cy="6852498"/>
          </a:xfrm>
          <a:prstGeom prst="rect">
            <a:avLst/>
          </a:prstGeom>
        </p:spPr>
      </p:pic>
      <p:sp>
        <p:nvSpPr>
          <p:cNvPr id="2" name="Title 1"/>
          <p:cNvSpPr>
            <a:spLocks noGrp="1"/>
          </p:cNvSpPr>
          <p:nvPr>
            <p:ph type="title"/>
          </p:nvPr>
        </p:nvSpPr>
        <p:spPr>
          <a:xfrm>
            <a:off x="963084" y="957266"/>
            <a:ext cx="10363200" cy="1362075"/>
          </a:xfrm>
        </p:spPr>
        <p:txBody>
          <a:bodyPr anchor="t">
            <a:normAutofit/>
          </a:bodyPr>
          <a:lstStyle>
            <a:lvl1pPr algn="l">
              <a:defRPr sz="3600" b="1" cap="none" baseline="0">
                <a:solidFill>
                  <a:srgbClr val="FF9900"/>
                </a:solidFill>
                <a:latin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963084" y="2319341"/>
            <a:ext cx="10363200" cy="1500187"/>
          </a:xfrm>
        </p:spPr>
        <p:txBody>
          <a:bodyPr anchor="b">
            <a:normAutofit/>
          </a:bodyPr>
          <a:lstStyle>
            <a:lvl1pPr marL="0" indent="0">
              <a:buNone/>
              <a:defRPr sz="24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57" y="5502"/>
            <a:ext cx="12193057" cy="6852498"/>
          </a:xfrm>
          <a:prstGeom prst="rect">
            <a:avLst/>
          </a:prstGeom>
        </p:spPr>
      </p:pic>
    </p:spTree>
    <p:extLst>
      <p:ext uri="{BB962C8B-B14F-4D97-AF65-F5344CB8AC3E}">
        <p14:creationId xmlns:p14="http://schemas.microsoft.com/office/powerpoint/2010/main" val="2065665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FF99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p:nvPicPr>
        <p:blipFill rotWithShape="1">
          <a:blip r:embed="rId2"/>
          <a:srcRect t="89619"/>
          <a:stretch/>
        </p:blipFill>
        <p:spPr>
          <a:xfrm>
            <a:off x="-529" y="6146276"/>
            <a:ext cx="12193057" cy="712021"/>
          </a:xfrm>
          <a:prstGeom prst="rect">
            <a:avLst/>
          </a:prstGeom>
        </p:spPr>
      </p:pic>
      <p:sp>
        <p:nvSpPr>
          <p:cNvPr id="7" name="Slide Number Placeholder 5"/>
          <p:cNvSpPr txBox="1">
            <a:spLocks/>
          </p:cNvSpPr>
          <p:nvPr/>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2"/>
          <a:srcRect t="89619"/>
          <a:stretch/>
        </p:blipFill>
        <p:spPr>
          <a:xfrm>
            <a:off x="-529" y="6146276"/>
            <a:ext cx="12193057" cy="712021"/>
          </a:xfrm>
          <a:prstGeom prst="rect">
            <a:avLst/>
          </a:prstGeom>
        </p:spPr>
      </p:pic>
      <p:sp>
        <p:nvSpPr>
          <p:cNvPr id="9" name="Slide Number Placeholder 5"/>
          <p:cNvSpPr txBox="1">
            <a:spLocks/>
          </p:cNvSpPr>
          <p:nvPr userDrawn="1"/>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384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3057" cy="6858594"/>
          </a:xfrm>
          <a:prstGeom prst="rect">
            <a:avLst/>
          </a:prstGeom>
        </p:spPr>
      </p:pic>
      <p:sp>
        <p:nvSpPr>
          <p:cNvPr id="2" name="Title 1"/>
          <p:cNvSpPr>
            <a:spLocks noGrp="1"/>
          </p:cNvSpPr>
          <p:nvPr>
            <p:ph type="title" hasCustomPrompt="1"/>
          </p:nvPr>
        </p:nvSpPr>
        <p:spPr>
          <a:xfrm>
            <a:off x="610128" y="4798512"/>
            <a:ext cx="10972800" cy="1143000"/>
          </a:xfrm>
        </p:spPr>
        <p:txBody>
          <a:bodyPr/>
          <a:lstStyle>
            <a:lvl1pPr>
              <a:defRPr sz="3600" b="1">
                <a:solidFill>
                  <a:srgbClr val="FF9900"/>
                </a:solidFill>
              </a:defRPr>
            </a:lvl1pPr>
          </a:lstStyle>
          <a:p>
            <a:r>
              <a:rPr lang="en-US" sz="2800" i="1">
                <a:latin typeface="Calibri Light"/>
                <a:cs typeface="Calibri Light"/>
              </a:rPr>
              <a:t>DeKalb County School District’s mission is to ensure student success, leading to higher education, work and life-long learning.</a:t>
            </a:r>
            <a:endParaRPr lang="en-US"/>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stretch>
            <a:fillRect/>
          </a:stretch>
        </p:blipFill>
        <p:spPr>
          <a:xfrm>
            <a:off x="1" y="0"/>
            <a:ext cx="12193057" cy="6858594"/>
          </a:xfrm>
          <a:prstGeom prst="rect">
            <a:avLst/>
          </a:prstGeom>
        </p:spPr>
      </p:pic>
    </p:spTree>
    <p:extLst>
      <p:ext uri="{BB962C8B-B14F-4D97-AF65-F5344CB8AC3E}">
        <p14:creationId xmlns:p14="http://schemas.microsoft.com/office/powerpoint/2010/main" val="1423096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48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FF99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p:nvPicPr>
        <p:blipFill rotWithShape="1">
          <a:blip r:embed="rId2"/>
          <a:srcRect t="89619"/>
          <a:stretch/>
        </p:blipFill>
        <p:spPr>
          <a:xfrm>
            <a:off x="-529" y="6146276"/>
            <a:ext cx="12193057" cy="712021"/>
          </a:xfrm>
          <a:prstGeom prst="rect">
            <a:avLst/>
          </a:prstGeom>
        </p:spPr>
      </p:pic>
      <p:sp>
        <p:nvSpPr>
          <p:cNvPr id="7" name="Slide Number Placeholder 5"/>
          <p:cNvSpPr txBox="1">
            <a:spLocks/>
          </p:cNvSpPr>
          <p:nvPr/>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2"/>
          <a:srcRect t="89619"/>
          <a:stretch/>
        </p:blipFill>
        <p:spPr>
          <a:xfrm>
            <a:off x="-529" y="6146276"/>
            <a:ext cx="12193057" cy="712021"/>
          </a:xfrm>
          <a:prstGeom prst="rect">
            <a:avLst/>
          </a:prstGeom>
        </p:spPr>
      </p:pic>
      <p:sp>
        <p:nvSpPr>
          <p:cNvPr id="9" name="Slide Number Placeholder 5"/>
          <p:cNvSpPr txBox="1">
            <a:spLocks/>
          </p:cNvSpPr>
          <p:nvPr userDrawn="1"/>
        </p:nvSpPr>
        <p:spPr>
          <a:xfrm>
            <a:off x="8890000" y="65087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265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260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9676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940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180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394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627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782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3057" cy="6858594"/>
          </a:xfrm>
          <a:prstGeom prst="rect">
            <a:avLst/>
          </a:prstGeom>
        </p:spPr>
      </p:pic>
      <p:sp>
        <p:nvSpPr>
          <p:cNvPr id="2" name="Title 1"/>
          <p:cNvSpPr>
            <a:spLocks noGrp="1"/>
          </p:cNvSpPr>
          <p:nvPr>
            <p:ph type="title" hasCustomPrompt="1"/>
          </p:nvPr>
        </p:nvSpPr>
        <p:spPr>
          <a:xfrm>
            <a:off x="610128" y="4798512"/>
            <a:ext cx="10972800" cy="1143000"/>
          </a:xfrm>
        </p:spPr>
        <p:txBody>
          <a:bodyPr/>
          <a:lstStyle>
            <a:lvl1pPr>
              <a:defRPr sz="3600" b="1">
                <a:solidFill>
                  <a:srgbClr val="FF9900"/>
                </a:solidFill>
              </a:defRPr>
            </a:lvl1pPr>
          </a:lstStyle>
          <a:p>
            <a:r>
              <a:rPr lang="en-US" sz="2800" i="1">
                <a:latin typeface="Calibri Light"/>
                <a:cs typeface="Calibri Light"/>
              </a:rPr>
              <a:t>DeKalb County School District’s mission is to ensure student success, leading to higher education, work and life-long learning.</a:t>
            </a:r>
            <a:endParaRPr lang="en-US"/>
          </a:p>
        </p:txBody>
      </p:sp>
      <p:sp>
        <p:nvSpPr>
          <p:cNvPr id="5" name="Slide Number Placeholder 4"/>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stretch>
            <a:fillRect/>
          </a:stretch>
        </p:blipFill>
        <p:spPr>
          <a:xfrm>
            <a:off x="1" y="0"/>
            <a:ext cx="12193057" cy="6858594"/>
          </a:xfrm>
          <a:prstGeom prst="rect">
            <a:avLst/>
          </a:prstGeom>
        </p:spPr>
      </p:pic>
    </p:spTree>
    <p:extLst>
      <p:ext uri="{BB962C8B-B14F-4D97-AF65-F5344CB8AC3E}">
        <p14:creationId xmlns:p14="http://schemas.microsoft.com/office/powerpoint/2010/main" val="7441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93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70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24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36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391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375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1788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90F35D-B4CA-4F4C-848C-242CBF2E5E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76714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1964" y="4750051"/>
            <a:ext cx="10363200" cy="1470025"/>
          </a:xfrm>
        </p:spPr>
        <p:txBody>
          <a:bodyPr>
            <a:normAutofit/>
          </a:bodyPr>
          <a:lstStyle/>
          <a:p>
            <a:r>
              <a:rPr lang="en-US" sz="3600" dirty="0">
                <a:latin typeface="Tahoma" charset="0"/>
                <a:ea typeface="Tahoma" charset="0"/>
                <a:cs typeface="Tahoma" charset="0"/>
              </a:rPr>
              <a:t>FY2017 Financial Statement Audit</a:t>
            </a:r>
            <a:endParaRPr lang="en-US" sz="3600" b="1" dirty="0">
              <a:latin typeface="Tahoma" charset="0"/>
              <a:ea typeface="Tahoma" charset="0"/>
              <a:cs typeface="Tahoma" charset="0"/>
            </a:endParaRPr>
          </a:p>
        </p:txBody>
      </p:sp>
      <p:sp>
        <p:nvSpPr>
          <p:cNvPr id="3" name="Subtitle 2"/>
          <p:cNvSpPr>
            <a:spLocks noGrp="1"/>
          </p:cNvSpPr>
          <p:nvPr>
            <p:ph type="subTitle" idx="1"/>
          </p:nvPr>
        </p:nvSpPr>
        <p:spPr>
          <a:xfrm>
            <a:off x="1916364" y="5837591"/>
            <a:ext cx="8534400" cy="660191"/>
          </a:xfrm>
        </p:spPr>
        <p:txBody>
          <a:bodyPr>
            <a:noAutofit/>
          </a:bodyPr>
          <a:lstStyle/>
          <a:p>
            <a:r>
              <a:rPr lang="en-US" sz="1800" dirty="0">
                <a:solidFill>
                  <a:schemeClr val="bg2">
                    <a:lumMod val="25000"/>
                  </a:schemeClr>
                </a:solidFill>
                <a:latin typeface="Tahoma" charset="0"/>
                <a:ea typeface="Tahoma" charset="0"/>
                <a:cs typeface="Tahoma" charset="0"/>
              </a:rPr>
              <a:t>Division of Finance</a:t>
            </a:r>
          </a:p>
          <a:p>
            <a:r>
              <a:rPr lang="en-US" sz="1800" dirty="0">
                <a:solidFill>
                  <a:schemeClr val="bg2">
                    <a:lumMod val="25000"/>
                  </a:schemeClr>
                </a:solidFill>
                <a:latin typeface="Tahoma" charset="0"/>
                <a:ea typeface="Tahoma" charset="0"/>
                <a:cs typeface="Tahoma" charset="0"/>
              </a:rPr>
              <a:t>Presented by Dr. Michael J. Bell</a:t>
            </a:r>
          </a:p>
          <a:p>
            <a:endParaRPr lang="en-US" sz="1800" dirty="0">
              <a:latin typeface="Tahoma" charset="0"/>
              <a:ea typeface="Tahoma" charset="0"/>
              <a:cs typeface="Tahoma" charset="0"/>
            </a:endParaRPr>
          </a:p>
        </p:txBody>
      </p:sp>
    </p:spTree>
    <p:extLst>
      <p:ext uri="{BB962C8B-B14F-4D97-AF65-F5344CB8AC3E}">
        <p14:creationId xmlns:p14="http://schemas.microsoft.com/office/powerpoint/2010/main" val="156980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8" y="948747"/>
            <a:ext cx="10363200" cy="1362075"/>
          </a:xfrm>
        </p:spPr>
        <p:txBody>
          <a:bodyPr>
            <a:noAutofit/>
          </a:bodyPr>
          <a:lstStyle/>
          <a:p>
            <a:r>
              <a:rPr lang="en-US" b="0" dirty="0">
                <a:solidFill>
                  <a:schemeClr val="accent6">
                    <a:lumMod val="75000"/>
                  </a:schemeClr>
                </a:solidFill>
                <a:latin typeface="Tahoma" charset="0"/>
                <a:ea typeface="Tahoma" charset="0"/>
                <a:cs typeface="Tahoma" charset="0"/>
              </a:rPr>
              <a:t>Independent Auditor’s Report FY17 Financial Statement Audit</a:t>
            </a:r>
            <a:br>
              <a:rPr lang="en-US" b="0" dirty="0">
                <a:solidFill>
                  <a:schemeClr val="accent6">
                    <a:lumMod val="75000"/>
                  </a:schemeClr>
                </a:solidFill>
                <a:latin typeface="Tahoma" charset="0"/>
                <a:ea typeface="Tahoma" charset="0"/>
                <a:cs typeface="Tahoma" charset="0"/>
              </a:rPr>
            </a:br>
            <a:br>
              <a:rPr lang="en-US" b="0" dirty="0">
                <a:solidFill>
                  <a:schemeClr val="accent6">
                    <a:lumMod val="75000"/>
                  </a:schemeClr>
                </a:solidFill>
                <a:latin typeface="Tahoma" charset="0"/>
                <a:ea typeface="Tahoma" charset="0"/>
                <a:cs typeface="Tahoma" charset="0"/>
              </a:rPr>
            </a:br>
            <a:endParaRPr lang="en-US" b="0" dirty="0">
              <a:solidFill>
                <a:schemeClr val="accent6">
                  <a:lumMod val="75000"/>
                </a:schemeClr>
              </a:solidFill>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2</a:t>
            </a:fld>
            <a:endParaRPr lang="en-US" dirty="0">
              <a:solidFill>
                <a:prstClr val="black">
                  <a:tint val="75000"/>
                </a:prstClr>
              </a:solidFill>
            </a:endParaRPr>
          </a:p>
        </p:txBody>
      </p:sp>
      <p:sp>
        <p:nvSpPr>
          <p:cNvPr id="3" name="TextBox 2"/>
          <p:cNvSpPr txBox="1"/>
          <p:nvPr/>
        </p:nvSpPr>
        <p:spPr>
          <a:xfrm>
            <a:off x="891988" y="2768022"/>
            <a:ext cx="10690412" cy="3600986"/>
          </a:xfrm>
          <a:prstGeom prst="rect">
            <a:avLst/>
          </a:prstGeom>
          <a:noFill/>
        </p:spPr>
        <p:txBody>
          <a:bodyPr wrap="square" rtlCol="0" anchor="t">
            <a:spAutoFit/>
          </a:bodyPr>
          <a:lstStyle/>
          <a:p>
            <a:pPr marL="285750" indent="-285750">
              <a:buFont typeface="Wingdings" charset="2"/>
              <a:buChar char="Ø"/>
            </a:pPr>
            <a:r>
              <a:rPr lang="en-US" sz="2800" dirty="0">
                <a:latin typeface="Tahoma"/>
                <a:ea typeface="Tahoma"/>
                <a:cs typeface="Tahoma"/>
              </a:rPr>
              <a:t>Auditor Responsibility –involved performing procedures in accordance with </a:t>
            </a:r>
            <a:r>
              <a:rPr lang="en-US" sz="2800" i="1" dirty="0">
                <a:latin typeface="Tahoma"/>
                <a:ea typeface="Tahoma"/>
                <a:cs typeface="Tahoma"/>
              </a:rPr>
              <a:t>Government Auditing Standards </a:t>
            </a:r>
            <a:r>
              <a:rPr lang="en-US" sz="2800" dirty="0">
                <a:latin typeface="Tahoma"/>
                <a:ea typeface="Tahoma"/>
                <a:cs typeface="Tahoma"/>
              </a:rPr>
              <a:t>to obtain audit evidence about the amounts and disclosures in the financial statements, including assessment of risks and consideration of internal controls</a:t>
            </a:r>
          </a:p>
          <a:p>
            <a:pPr marL="285750" indent="-285750">
              <a:buFont typeface="Wingdings" charset="2"/>
              <a:buChar char="Ø"/>
            </a:pPr>
            <a:r>
              <a:rPr lang="en-US" sz="2800" dirty="0">
                <a:latin typeface="Tahoma"/>
                <a:ea typeface="Tahoma"/>
                <a:cs typeface="Tahoma"/>
              </a:rPr>
              <a:t>Opinions that the financial statements were presented fairly with an unmodified (clean) opinion issued.*</a:t>
            </a:r>
            <a:endParaRPr lang="en-US" sz="2800" dirty="0">
              <a:latin typeface="Tahoma" charset="0"/>
              <a:ea typeface="Tahoma" charset="0"/>
              <a:cs typeface="Tahoma" charset="0"/>
            </a:endParaRPr>
          </a:p>
          <a:p>
            <a:endParaRPr lang="en-US" dirty="0"/>
          </a:p>
          <a:p>
            <a:pPr marL="285750" indent="-285750">
              <a:buFont typeface="Wingdings" charset="2"/>
              <a:buChar char="Ø"/>
            </a:pPr>
            <a:r>
              <a:rPr lang="en-US" sz="1400" dirty="0"/>
              <a:t>*Other types of serious audit opinion rubrics are: Qualified, Adverse, Disclaimer</a:t>
            </a:r>
          </a:p>
        </p:txBody>
      </p:sp>
    </p:spTree>
    <p:custDataLst>
      <p:tags r:id="rId1"/>
    </p:custDataLst>
    <p:extLst>
      <p:ext uri="{BB962C8B-B14F-4D97-AF65-F5344CB8AC3E}">
        <p14:creationId xmlns:p14="http://schemas.microsoft.com/office/powerpoint/2010/main" val="67205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42" y="1042970"/>
            <a:ext cx="10363200" cy="1362075"/>
          </a:xfrm>
        </p:spPr>
        <p:txBody>
          <a:bodyPr>
            <a:noAutofit/>
          </a:bodyPr>
          <a:lstStyle/>
          <a:p>
            <a:r>
              <a:rPr lang="en-US" b="0" dirty="0">
                <a:solidFill>
                  <a:schemeClr val="accent6">
                    <a:lumMod val="75000"/>
                  </a:schemeClr>
                </a:solidFill>
                <a:latin typeface="Tahoma" charset="0"/>
                <a:ea typeface="Tahoma" charset="0"/>
                <a:cs typeface="Tahoma" charset="0"/>
              </a:rPr>
              <a:t>Independent Auditor’s Report FY17 Financial Statement Audit</a:t>
            </a:r>
            <a:br>
              <a:rPr lang="en-US" b="0" dirty="0">
                <a:solidFill>
                  <a:schemeClr val="accent6">
                    <a:lumMod val="75000"/>
                  </a:schemeClr>
                </a:solidFill>
                <a:latin typeface="Tahoma" charset="0"/>
                <a:ea typeface="Tahoma" charset="0"/>
                <a:cs typeface="Tahoma" charset="0"/>
              </a:rPr>
            </a:br>
            <a:br>
              <a:rPr lang="en-US" b="0" dirty="0">
                <a:solidFill>
                  <a:schemeClr val="accent6">
                    <a:lumMod val="75000"/>
                  </a:schemeClr>
                </a:solidFill>
                <a:latin typeface="Tahoma" charset="0"/>
                <a:ea typeface="Tahoma" charset="0"/>
                <a:cs typeface="Tahoma" charset="0"/>
              </a:rPr>
            </a:br>
            <a:endParaRPr lang="en-US" b="0" dirty="0">
              <a:solidFill>
                <a:schemeClr val="accent6">
                  <a:lumMod val="75000"/>
                </a:schemeClr>
              </a:solidFill>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3</a:t>
            </a:fld>
            <a:endParaRPr lang="en-US" dirty="0">
              <a:solidFill>
                <a:prstClr val="black">
                  <a:tint val="75000"/>
                </a:prstClr>
              </a:solidFill>
            </a:endParaRPr>
          </a:p>
        </p:txBody>
      </p:sp>
      <p:pic>
        <p:nvPicPr>
          <p:cNvPr id="5" name="Picture 4"/>
          <p:cNvPicPr>
            <a:picLocks noChangeAspect="1"/>
          </p:cNvPicPr>
          <p:nvPr/>
        </p:nvPicPr>
        <p:blipFill>
          <a:blip r:embed="rId4"/>
          <a:stretch>
            <a:fillRect/>
          </a:stretch>
        </p:blipFill>
        <p:spPr>
          <a:xfrm>
            <a:off x="4613564" y="1856510"/>
            <a:ext cx="7239036" cy="4303604"/>
          </a:xfrm>
          <a:prstGeom prst="rect">
            <a:avLst/>
          </a:prstGeom>
        </p:spPr>
      </p:pic>
    </p:spTree>
    <p:custDataLst>
      <p:tags r:id="rId1"/>
    </p:custDataLst>
    <p:extLst>
      <p:ext uri="{BB962C8B-B14F-4D97-AF65-F5344CB8AC3E}">
        <p14:creationId xmlns:p14="http://schemas.microsoft.com/office/powerpoint/2010/main" val="252987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985387"/>
            <a:ext cx="11249891" cy="1106649"/>
          </a:xfrm>
        </p:spPr>
        <p:txBody>
          <a:bodyPr>
            <a:noAutofit/>
          </a:bodyPr>
          <a:lstStyle/>
          <a:p>
            <a:r>
              <a:rPr lang="en-US" b="0" dirty="0">
                <a:solidFill>
                  <a:schemeClr val="accent6">
                    <a:lumMod val="75000"/>
                  </a:schemeClr>
                </a:solidFill>
                <a:latin typeface="Tahoma" charset="0"/>
                <a:ea typeface="Tahoma" charset="0"/>
                <a:cs typeface="Tahoma" charset="0"/>
              </a:rPr>
              <a:t>Overall Results of the FY17 Financial Statement Audit</a:t>
            </a:r>
            <a:br>
              <a:rPr lang="en-US" b="0" dirty="0">
                <a:solidFill>
                  <a:schemeClr val="accent6">
                    <a:lumMod val="75000"/>
                  </a:schemeClr>
                </a:solidFill>
                <a:latin typeface="Tahoma" charset="0"/>
                <a:ea typeface="Tahoma" charset="0"/>
                <a:cs typeface="Tahoma" charset="0"/>
              </a:rPr>
            </a:br>
            <a:br>
              <a:rPr lang="en-US" b="0" dirty="0">
                <a:solidFill>
                  <a:schemeClr val="accent6">
                    <a:lumMod val="75000"/>
                  </a:schemeClr>
                </a:solidFill>
                <a:latin typeface="Tahoma" charset="0"/>
                <a:ea typeface="Tahoma" charset="0"/>
                <a:cs typeface="Tahoma" charset="0"/>
              </a:rPr>
            </a:br>
            <a:endParaRPr lang="en-US" b="0" dirty="0">
              <a:solidFill>
                <a:schemeClr val="accent6">
                  <a:lumMod val="75000"/>
                </a:schemeClr>
              </a:solidFill>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4</a:t>
            </a:fld>
            <a:endParaRPr lang="en-US" dirty="0">
              <a:solidFill>
                <a:prstClr val="black">
                  <a:tint val="75000"/>
                </a:prstClr>
              </a:solidFill>
            </a:endParaRPr>
          </a:p>
        </p:txBody>
      </p:sp>
      <p:sp>
        <p:nvSpPr>
          <p:cNvPr id="3" name="TextBox 2"/>
          <p:cNvSpPr txBox="1"/>
          <p:nvPr/>
        </p:nvSpPr>
        <p:spPr>
          <a:xfrm>
            <a:off x="443345" y="1538711"/>
            <a:ext cx="11485418" cy="5324535"/>
          </a:xfrm>
          <a:prstGeom prst="rect">
            <a:avLst/>
          </a:prstGeom>
          <a:noFill/>
        </p:spPr>
        <p:txBody>
          <a:bodyPr wrap="square" rtlCol="0" anchor="t">
            <a:spAutoFit/>
          </a:bodyPr>
          <a:lstStyle/>
          <a:p>
            <a:pPr algn="ctr"/>
            <a:r>
              <a:rPr lang="en-US" sz="2800" dirty="0">
                <a:latin typeface="Tahoma"/>
                <a:ea typeface="Tahoma"/>
                <a:cs typeface="Tahoma"/>
              </a:rPr>
              <a:t>Management’s Discussion and Analysis </a:t>
            </a:r>
            <a:r>
              <a:rPr lang="en-US" sz="2800" b="1" i="1" dirty="0">
                <a:latin typeface="Tahoma"/>
                <a:ea typeface="Tahoma"/>
                <a:cs typeface="Tahoma"/>
              </a:rPr>
              <a:t>-</a:t>
            </a:r>
            <a:r>
              <a:rPr lang="en-US" sz="2800" i="1" dirty="0">
                <a:latin typeface="Tahoma"/>
                <a:ea typeface="Tahoma"/>
                <a:cs typeface="Tahoma"/>
              </a:rPr>
              <a:t>Financial Highlights</a:t>
            </a:r>
          </a:p>
          <a:p>
            <a:pPr algn="ctr"/>
            <a:endParaRPr lang="en-US" dirty="0"/>
          </a:p>
          <a:p>
            <a:pPr marL="285750" indent="-285750">
              <a:buFont typeface="Wingdings" panose="05000000000000000000" pitchFamily="2" charset="2"/>
              <a:buChar char="Ø"/>
            </a:pPr>
            <a:r>
              <a:rPr lang="en-US" sz="1900" dirty="0">
                <a:latin typeface="Tahoma" panose="020B0604030504040204" pitchFamily="34" charset="0"/>
                <a:ea typeface="Tahoma" panose="020B0604030504040204" pitchFamily="34" charset="0"/>
                <a:cs typeface="Tahoma" panose="020B0604030504040204" pitchFamily="34" charset="0"/>
              </a:rPr>
              <a:t>In total, net position increased $35.0 million to $1.023 billion. This represents a 3.5 percent</a:t>
            </a:r>
          </a:p>
          <a:p>
            <a:r>
              <a:rPr lang="en-US" sz="1900" dirty="0">
                <a:latin typeface="Tahoma" panose="020B0604030504040204" pitchFamily="34" charset="0"/>
                <a:ea typeface="Tahoma" panose="020B0604030504040204" pitchFamily="34" charset="0"/>
                <a:cs typeface="Tahoma" panose="020B0604030504040204" pitchFamily="34" charset="0"/>
              </a:rPr>
              <a:t>    increase from 2016 due primarily to governmental activities </a:t>
            </a:r>
          </a:p>
          <a:p>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US" sz="1900" dirty="0">
                <a:latin typeface="Tahoma" panose="020B0604030504040204" pitchFamily="34" charset="0"/>
                <a:ea typeface="Tahoma" panose="020B0604030504040204" pitchFamily="34" charset="0"/>
                <a:cs typeface="Tahoma" panose="020B0604030504040204" pitchFamily="34" charset="0"/>
              </a:rPr>
              <a:t>General revenues accounted for $591.5 million in revenue or 48.0 percent of all revenues. Program specific revenues in the form of charges for services and grants and contributions accounted for $641.5 million or 52.0 percent of total revenues of $1.233 billion.</a:t>
            </a:r>
          </a:p>
          <a:p>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900" dirty="0">
                <a:latin typeface="Tahoma" panose="020B0604030504040204" pitchFamily="34" charset="0"/>
                <a:ea typeface="Tahoma" panose="020B0604030504040204" pitchFamily="34" charset="0"/>
                <a:cs typeface="Tahoma" panose="020B0604030504040204" pitchFamily="34" charset="0"/>
              </a:rPr>
              <a:t>The Board had $1,198 billion in expenses related to governmental activities; $641.5 million of these expenses were offset by program specific charges for services, grants or contributions.</a:t>
            </a:r>
          </a:p>
          <a:p>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900" dirty="0">
                <a:latin typeface="Tahoma" panose="020B0604030504040204" pitchFamily="34" charset="0"/>
                <a:ea typeface="Tahoma" panose="020B0604030504040204" pitchFamily="34" charset="0"/>
                <a:cs typeface="Tahoma" panose="020B0604030504040204" pitchFamily="34" charset="0"/>
              </a:rPr>
              <a:t>Among major funds, the general fund has $1,121.7 million in revenues and $1,124.0 million in</a:t>
            </a:r>
          </a:p>
          <a:p>
            <a:r>
              <a:rPr lang="en-US" sz="1900" dirty="0">
                <a:latin typeface="Tahoma" panose="020B0604030504040204" pitchFamily="34" charset="0"/>
                <a:ea typeface="Tahoma" panose="020B0604030504040204" pitchFamily="34" charset="0"/>
                <a:cs typeface="Tahoma" panose="020B0604030504040204" pitchFamily="34" charset="0"/>
              </a:rPr>
              <a:t>    expenditures. The general fund's "Net Change in Fund Balances" was ($2.18) million, which is a</a:t>
            </a:r>
          </a:p>
          <a:p>
            <a:r>
              <a:rPr lang="en-US" sz="1900" dirty="0">
                <a:latin typeface="Tahoma" panose="020B0604030504040204" pitchFamily="34" charset="0"/>
                <a:ea typeface="Tahoma" panose="020B0604030504040204" pitchFamily="34" charset="0"/>
                <a:cs typeface="Tahoma" panose="020B0604030504040204" pitchFamily="34" charset="0"/>
              </a:rPr>
              <a:t>    decrease from the prior year $37.3 million increase. The fund balance reflects the full accrual of all</a:t>
            </a:r>
          </a:p>
          <a:p>
            <a:r>
              <a:rPr lang="en-US" sz="1900" dirty="0">
                <a:latin typeface="Tahoma" panose="020B0604030504040204" pitchFamily="34" charset="0"/>
                <a:ea typeface="Tahoma" panose="020B0604030504040204" pitchFamily="34" charset="0"/>
                <a:cs typeface="Tahoma" panose="020B0604030504040204" pitchFamily="34" charset="0"/>
              </a:rPr>
              <a:t>    contracted salaries and benefits unpaid at June 30 in full compliance with GASB 34 regulations.</a:t>
            </a:r>
          </a:p>
          <a:p>
            <a:pPr lvl="2"/>
            <a:r>
              <a:rPr lang="en-US" sz="2800" dirty="0">
                <a:latin typeface="Tahoma"/>
                <a:ea typeface="Tahoma"/>
                <a:cs typeface="Tahoma"/>
              </a:rPr>
              <a:t>			</a:t>
            </a:r>
          </a:p>
        </p:txBody>
      </p:sp>
    </p:spTree>
    <p:custDataLst>
      <p:tags r:id="rId1"/>
    </p:custDataLst>
    <p:extLst>
      <p:ext uri="{BB962C8B-B14F-4D97-AF65-F5344CB8AC3E}">
        <p14:creationId xmlns:p14="http://schemas.microsoft.com/office/powerpoint/2010/main" val="238945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1373315"/>
            <a:ext cx="11249891" cy="1362075"/>
          </a:xfrm>
        </p:spPr>
        <p:txBody>
          <a:bodyPr>
            <a:noAutofit/>
          </a:bodyPr>
          <a:lstStyle/>
          <a:p>
            <a:r>
              <a:rPr lang="en-US" b="0" dirty="0">
                <a:solidFill>
                  <a:schemeClr val="accent6">
                    <a:lumMod val="75000"/>
                  </a:schemeClr>
                </a:solidFill>
                <a:latin typeface="Tahoma" charset="0"/>
                <a:ea typeface="Tahoma" charset="0"/>
                <a:cs typeface="Tahoma" charset="0"/>
              </a:rPr>
              <a:t>Overall Results of the FY17 Financial Statement Audit</a:t>
            </a:r>
            <a:br>
              <a:rPr lang="en-US" b="0" dirty="0">
                <a:solidFill>
                  <a:schemeClr val="accent6">
                    <a:lumMod val="75000"/>
                  </a:schemeClr>
                </a:solidFill>
                <a:latin typeface="Tahoma" charset="0"/>
                <a:ea typeface="Tahoma" charset="0"/>
                <a:cs typeface="Tahoma" charset="0"/>
              </a:rPr>
            </a:br>
            <a:br>
              <a:rPr lang="en-US" b="0" dirty="0">
                <a:solidFill>
                  <a:schemeClr val="accent6">
                    <a:lumMod val="75000"/>
                  </a:schemeClr>
                </a:solidFill>
                <a:latin typeface="Tahoma" charset="0"/>
                <a:ea typeface="Tahoma" charset="0"/>
                <a:cs typeface="Tahoma" charset="0"/>
              </a:rPr>
            </a:br>
            <a:endParaRPr lang="en-US" b="0" dirty="0">
              <a:solidFill>
                <a:schemeClr val="accent6">
                  <a:lumMod val="75000"/>
                </a:schemeClr>
              </a:solidFill>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152400" y="2321789"/>
            <a:ext cx="11762507" cy="4185761"/>
          </a:xfrm>
          <a:prstGeom prst="rect">
            <a:avLst/>
          </a:prstGeom>
          <a:noFill/>
        </p:spPr>
        <p:txBody>
          <a:bodyPr wrap="square" rtlCol="0" anchor="t">
            <a:spAutoFit/>
          </a:bodyPr>
          <a:lstStyle/>
          <a:p>
            <a:r>
              <a:rPr lang="en-US" sz="2800" dirty="0">
                <a:latin typeface="Tahoma"/>
                <a:ea typeface="Tahoma"/>
                <a:cs typeface="Tahoma"/>
              </a:rPr>
              <a:t>Findings:								Status:</a:t>
            </a:r>
          </a:p>
          <a:p>
            <a:pPr marL="285750" indent="-285750">
              <a:buFont typeface="Wingdings" charset="2"/>
              <a:buChar char="Ø"/>
            </a:pPr>
            <a:endParaRPr lang="en-US" sz="2800" u="sng" dirty="0">
              <a:latin typeface="Tahoma"/>
              <a:ea typeface="Tahoma"/>
              <a:cs typeface="Tahoma"/>
            </a:endParaRPr>
          </a:p>
          <a:p>
            <a:pPr marL="742950" lvl="1" indent="-285750">
              <a:buFont typeface="Wingdings" charset="2"/>
              <a:buChar char="Ø"/>
            </a:pPr>
            <a:r>
              <a:rPr lang="en-US" sz="2400" dirty="0">
                <a:latin typeface="Tahoma"/>
                <a:ea typeface="Tahoma"/>
                <a:cs typeface="Tahoma"/>
              </a:rPr>
              <a:t>Financial Statement Controls over Financial Reporting	Closed/Resolved</a:t>
            </a:r>
          </a:p>
          <a:p>
            <a:pPr lvl="1"/>
            <a:endParaRPr lang="en-US" sz="2400" dirty="0">
              <a:latin typeface="Tahoma"/>
              <a:ea typeface="Tahoma"/>
              <a:cs typeface="Tahoma"/>
            </a:endParaRPr>
          </a:p>
          <a:p>
            <a:pPr marL="742950" lvl="1" indent="-285750">
              <a:buFont typeface="Wingdings" charset="2"/>
              <a:buChar char="Ø"/>
            </a:pPr>
            <a:r>
              <a:rPr lang="en-US" sz="2400" dirty="0">
                <a:latin typeface="Tahoma"/>
                <a:ea typeface="Tahoma"/>
                <a:cs typeface="Tahoma"/>
              </a:rPr>
              <a:t>Financial Statement Controls over Capital Assets		Closed/Resolved</a:t>
            </a:r>
          </a:p>
          <a:p>
            <a:pPr lvl="1"/>
            <a:endParaRPr lang="en-US" sz="2400" dirty="0">
              <a:latin typeface="Tahoma"/>
              <a:ea typeface="Tahoma"/>
              <a:cs typeface="Tahoma"/>
            </a:endParaRPr>
          </a:p>
          <a:p>
            <a:pPr marL="742950" lvl="1" indent="-285750">
              <a:buFont typeface="Wingdings" charset="2"/>
              <a:buChar char="Ø"/>
            </a:pPr>
            <a:r>
              <a:rPr lang="en-US" sz="2400" dirty="0">
                <a:latin typeface="Tahoma"/>
                <a:ea typeface="Tahoma"/>
                <a:cs typeface="Tahoma"/>
              </a:rPr>
              <a:t>Federal Award Controls over Equipment 			Pending GaDOE review</a:t>
            </a:r>
          </a:p>
          <a:p>
            <a:pPr lvl="1"/>
            <a:endParaRPr lang="en-US" sz="2400" dirty="0">
              <a:latin typeface="Tahoma"/>
              <a:ea typeface="Tahoma"/>
              <a:cs typeface="Tahoma"/>
            </a:endParaRPr>
          </a:p>
          <a:p>
            <a:pPr marL="742950" lvl="1" indent="-285750">
              <a:buFont typeface="Wingdings" charset="2"/>
              <a:buChar char="Ø"/>
            </a:pPr>
            <a:r>
              <a:rPr lang="en-US" sz="2400" dirty="0">
                <a:latin typeface="Tahoma"/>
                <a:ea typeface="Tahoma"/>
                <a:cs typeface="Tahoma"/>
              </a:rPr>
              <a:t>Federal Award Controls over Procurement and 		Pending GaDOE review</a:t>
            </a:r>
          </a:p>
          <a:p>
            <a:pPr lvl="1"/>
            <a:r>
              <a:rPr lang="en-US" sz="2400" dirty="0">
                <a:latin typeface="Tahoma"/>
                <a:ea typeface="Tahoma"/>
                <a:cs typeface="Tahoma"/>
              </a:rPr>
              <a:t>   Suspension and Debarment</a:t>
            </a:r>
          </a:p>
          <a:p>
            <a:pPr marL="285750" indent="-285750">
              <a:buFont typeface="Wingdings" charset="2"/>
              <a:buChar char="Ø"/>
            </a:pPr>
            <a:endParaRPr lang="en-US" dirty="0"/>
          </a:p>
        </p:txBody>
      </p:sp>
    </p:spTree>
    <p:custDataLst>
      <p:tags r:id="rId1"/>
    </p:custDataLst>
    <p:extLst>
      <p:ext uri="{BB962C8B-B14F-4D97-AF65-F5344CB8AC3E}">
        <p14:creationId xmlns:p14="http://schemas.microsoft.com/office/powerpoint/2010/main" val="267434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033466"/>
            <a:ext cx="10711873" cy="1362075"/>
          </a:xfrm>
        </p:spPr>
        <p:txBody>
          <a:bodyPr>
            <a:normAutofit/>
          </a:bodyPr>
          <a:lstStyle/>
          <a:p>
            <a:r>
              <a:rPr lang="en-US" b="0" dirty="0">
                <a:solidFill>
                  <a:schemeClr val="accent6">
                    <a:lumMod val="75000"/>
                  </a:schemeClr>
                </a:solidFill>
                <a:latin typeface="Tahoma"/>
                <a:ea typeface="Tahoma"/>
                <a:cs typeface="Tahoma"/>
              </a:rPr>
              <a:t>Next Steps – Status of Corrective Action Strategies</a:t>
            </a: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2"/>
          <p:cNvSpPr txBox="1">
            <a:spLocks/>
          </p:cNvSpPr>
          <p:nvPr/>
        </p:nvSpPr>
        <p:spPr>
          <a:xfrm>
            <a:off x="332509" y="1824906"/>
            <a:ext cx="11499272"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Wingdings"/>
              <a:buChar char="Ø"/>
              <a:tabLst/>
              <a:defRPr/>
            </a:pPr>
            <a:r>
              <a:rPr lang="en-US" sz="2300" b="1" dirty="0">
                <a:solidFill>
                  <a:sysClr val="windowText" lastClr="000000"/>
                </a:solidFill>
                <a:latin typeface="Tahoma" charset="0"/>
                <a:ea typeface="Tahoma" charset="0"/>
                <a:cs typeface="Tahoma" charset="0"/>
              </a:rPr>
              <a:t>Financial Reporting</a:t>
            </a:r>
            <a:r>
              <a:rPr lang="en-US" sz="2300" dirty="0">
                <a:solidFill>
                  <a:sysClr val="windowText" lastClr="000000"/>
                </a:solidFill>
                <a:latin typeface="Tahoma" charset="0"/>
                <a:ea typeface="Tahoma" charset="0"/>
                <a:cs typeface="Tahoma" charset="0"/>
              </a:rPr>
              <a:t> - additional resources, processes and a Financial Management Information System (FMIS) are currently being implemented to reduce financial statement misstatements</a:t>
            </a:r>
          </a:p>
          <a:p>
            <a:pPr marL="457200" lvl="0" indent="-457200">
              <a:buFont typeface="Wingdings"/>
              <a:buChar char="Ø"/>
              <a:defRPr/>
            </a:pPr>
            <a:r>
              <a:rPr lang="en-US" sz="2300" b="1" dirty="0">
                <a:solidFill>
                  <a:sysClr val="windowText" lastClr="000000"/>
                </a:solidFill>
                <a:latin typeface="Tahoma" charset="0"/>
                <a:ea typeface="Tahoma" charset="0"/>
                <a:cs typeface="Tahoma" charset="0"/>
              </a:rPr>
              <a:t>Controls of Capital Assets </a:t>
            </a:r>
            <a:r>
              <a:rPr lang="en-US" sz="2300" dirty="0">
                <a:solidFill>
                  <a:sysClr val="windowText" lastClr="000000"/>
                </a:solidFill>
                <a:latin typeface="Tahoma" charset="0"/>
                <a:ea typeface="Tahoma" charset="0"/>
                <a:cs typeface="Tahoma" charset="0"/>
              </a:rPr>
              <a:t>- additional resources, processes and controls are currently being designed and implemented, as well as utilization of a new FMIS </a:t>
            </a:r>
          </a:p>
          <a:p>
            <a:pPr marL="457200" lvl="0" indent="-457200">
              <a:buFont typeface="Wingdings"/>
              <a:buChar char="Ø"/>
              <a:defRPr/>
            </a:pPr>
            <a:r>
              <a:rPr lang="en-US" sz="2300" b="1" dirty="0">
                <a:solidFill>
                  <a:sysClr val="windowText" lastClr="000000"/>
                </a:solidFill>
                <a:latin typeface="Tahoma" charset="0"/>
                <a:ea typeface="Tahoma" charset="0"/>
                <a:cs typeface="Tahoma" charset="0"/>
              </a:rPr>
              <a:t>Controls over Equipment </a:t>
            </a:r>
            <a:r>
              <a:rPr lang="en-US" sz="2300" dirty="0">
                <a:solidFill>
                  <a:sysClr val="windowText" lastClr="000000"/>
                </a:solidFill>
                <a:latin typeface="Tahoma" charset="0"/>
                <a:ea typeface="Tahoma" charset="0"/>
                <a:cs typeface="Tahoma" charset="0"/>
              </a:rPr>
              <a:t>-  school nutrition has implemented new processes, held trainings and meetings with personnel and assigned staff who will be responsible for tracking of equipment</a:t>
            </a:r>
          </a:p>
          <a:p>
            <a:pPr marL="457200" lvl="0" indent="-457200">
              <a:buFont typeface="Wingdings"/>
              <a:buChar char="Ø"/>
              <a:defRPr/>
            </a:pPr>
            <a:r>
              <a:rPr lang="en-US" sz="2300" b="1" dirty="0">
                <a:solidFill>
                  <a:sysClr val="windowText" lastClr="000000"/>
                </a:solidFill>
                <a:latin typeface="Tahoma" charset="0"/>
                <a:ea typeface="Tahoma" charset="0"/>
                <a:cs typeface="Tahoma" charset="0"/>
              </a:rPr>
              <a:t>Controls over Procurement and Suspension and Debarment </a:t>
            </a:r>
            <a:r>
              <a:rPr lang="en-US" sz="2300" dirty="0">
                <a:solidFill>
                  <a:sysClr val="windowText" lastClr="000000"/>
                </a:solidFill>
                <a:latin typeface="Tahoma" charset="0"/>
                <a:ea typeface="Tahoma" charset="0"/>
                <a:cs typeface="Tahoma" charset="0"/>
              </a:rPr>
              <a:t>– the exceptional education (special education) program staff will ensure, prior to procuring services that an adequate number of rates, or price quotations are obtained from qualified sources and maintain documentation that a vendor is not excluded, disqualified, suspended or debarred</a:t>
            </a:r>
          </a:p>
          <a:p>
            <a:pPr marL="457200" lvl="0" indent="-457200">
              <a:buFont typeface="Wingdings"/>
              <a:buChar char="Ø"/>
              <a:defRPr/>
            </a:pPr>
            <a:endParaRPr lang="en-US" sz="2300" dirty="0">
              <a:solidFill>
                <a:sysClr val="windowText" lastClr="000000"/>
              </a:solidFill>
              <a:latin typeface="Tahoma" charset="0"/>
              <a:ea typeface="Tahoma" charset="0"/>
              <a:cs typeface="Tahoma" charset="0"/>
            </a:endParaRPr>
          </a:p>
          <a:p>
            <a:pPr marL="457200" lvl="0" indent="-457200">
              <a:buFont typeface="Wingdings"/>
              <a:buChar char="Ø"/>
              <a:defRPr/>
            </a:pPr>
            <a:endParaRPr kumimoji="0" lang="en-US" sz="2600" b="0" i="0" u="none" strike="noStrike" kern="1200" cap="none" spc="0" normalizeH="0" baseline="0" noProof="0" dirty="0">
              <a:ln>
                <a:noFill/>
              </a:ln>
              <a:solidFill>
                <a:sysClr val="windowText" lastClr="000000"/>
              </a:solidFill>
              <a:effectLst/>
              <a:uLnTx/>
              <a:uFillTx/>
              <a:latin typeface="Tahoma" charset="0"/>
              <a:ea typeface="Tahoma" charset="0"/>
              <a:cs typeface="Tahoma" charset="0"/>
            </a:endParaRPr>
          </a:p>
        </p:txBody>
      </p:sp>
    </p:spTree>
    <p:custDataLst>
      <p:tags r:id="rId1"/>
    </p:custDataLst>
    <p:extLst>
      <p:ext uri="{BB962C8B-B14F-4D97-AF65-F5344CB8AC3E}">
        <p14:creationId xmlns:p14="http://schemas.microsoft.com/office/powerpoint/2010/main" val="159231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0" y="999242"/>
            <a:ext cx="11249891" cy="968103"/>
          </a:xfrm>
        </p:spPr>
        <p:txBody>
          <a:bodyPr>
            <a:noAutofit/>
          </a:bodyPr>
          <a:lstStyle/>
          <a:p>
            <a:r>
              <a:rPr lang="en-US" b="0" dirty="0">
                <a:solidFill>
                  <a:schemeClr val="accent6">
                    <a:lumMod val="75000"/>
                  </a:schemeClr>
                </a:solidFill>
                <a:latin typeface="Tahoma" charset="0"/>
                <a:ea typeface="Tahoma" charset="0"/>
                <a:cs typeface="Tahoma" charset="0"/>
              </a:rPr>
              <a:t>Overall Results of the FY17 Financial Statement Audit</a:t>
            </a:r>
            <a:br>
              <a:rPr lang="en-US" b="0" dirty="0">
                <a:solidFill>
                  <a:schemeClr val="accent6">
                    <a:lumMod val="75000"/>
                  </a:schemeClr>
                </a:solidFill>
                <a:latin typeface="Tahoma" charset="0"/>
                <a:ea typeface="Tahoma" charset="0"/>
                <a:cs typeface="Tahoma" charset="0"/>
              </a:rPr>
            </a:br>
            <a:br>
              <a:rPr lang="en-US" b="0" dirty="0">
                <a:solidFill>
                  <a:schemeClr val="accent6">
                    <a:lumMod val="75000"/>
                  </a:schemeClr>
                </a:solidFill>
                <a:latin typeface="Tahoma" charset="0"/>
                <a:ea typeface="Tahoma" charset="0"/>
                <a:cs typeface="Tahoma" charset="0"/>
              </a:rPr>
            </a:br>
            <a:endParaRPr lang="en-US" b="0" dirty="0">
              <a:solidFill>
                <a:schemeClr val="accent6">
                  <a:lumMod val="75000"/>
                </a:schemeClr>
              </a:solidFill>
              <a:latin typeface="Tahoma" charset="0"/>
              <a:ea typeface="Tahoma" charset="0"/>
              <a:cs typeface="Tahoma" charset="0"/>
            </a:endParaRPr>
          </a:p>
        </p:txBody>
      </p:sp>
      <p:sp>
        <p:nvSpPr>
          <p:cNvPr id="4" name="Slide Number Placeholder 3"/>
          <p:cNvSpPr>
            <a:spLocks noGrp="1"/>
          </p:cNvSpPr>
          <p:nvPr>
            <p:ph type="sldNum" sz="quarter" idx="12"/>
          </p:nvPr>
        </p:nvSpPr>
        <p:spPr/>
        <p:txBody>
          <a:bodyPr/>
          <a:lstStyle/>
          <a:p>
            <a:fld id="{596088A4-3C37-4E76-8976-50884477B095}" type="slidenum">
              <a:rPr lang="en-US" smtClean="0">
                <a:solidFill>
                  <a:prstClr val="black">
                    <a:tint val="75000"/>
                  </a:prstClr>
                </a:solidFill>
              </a:rPr>
              <a:pPr/>
              <a:t>7</a:t>
            </a:fld>
            <a:endParaRPr lang="en-US" dirty="0">
              <a:solidFill>
                <a:prstClr val="black">
                  <a:tint val="75000"/>
                </a:prstClr>
              </a:solidFill>
            </a:endParaRPr>
          </a:p>
        </p:txBody>
      </p:sp>
      <p:sp>
        <p:nvSpPr>
          <p:cNvPr id="3" name="TextBox 2"/>
          <p:cNvSpPr txBox="1"/>
          <p:nvPr/>
        </p:nvSpPr>
        <p:spPr>
          <a:xfrm>
            <a:off x="387924" y="1731817"/>
            <a:ext cx="11526981" cy="4708981"/>
          </a:xfrm>
          <a:prstGeom prst="rect">
            <a:avLst/>
          </a:prstGeom>
          <a:noFill/>
        </p:spPr>
        <p:txBody>
          <a:bodyPr wrap="square" rtlCol="0" anchor="t">
            <a:spAutoFit/>
          </a:bodyPr>
          <a:lstStyle/>
          <a:p>
            <a:r>
              <a:rPr lang="en-US" sz="2000" dirty="0">
                <a:latin typeface="Tahoma"/>
                <a:ea typeface="Tahoma"/>
                <a:cs typeface="Tahoma"/>
              </a:rPr>
              <a:t>Summary of the </a:t>
            </a:r>
            <a:r>
              <a:rPr lang="en-US" sz="2000" b="1" dirty="0">
                <a:latin typeface="Tahoma"/>
                <a:ea typeface="Tahoma"/>
                <a:cs typeface="Tahoma"/>
              </a:rPr>
              <a:t>Schedule of Observations</a:t>
            </a:r>
            <a:r>
              <a:rPr lang="en-US" sz="2000" dirty="0">
                <a:latin typeface="Tahoma"/>
                <a:ea typeface="Tahoma"/>
                <a:cs typeface="Tahoma"/>
              </a:rPr>
              <a:t>:</a:t>
            </a:r>
          </a:p>
          <a:p>
            <a:pPr marL="742950" lvl="1" indent="-285750">
              <a:buFont typeface="Wingdings" charset="2"/>
              <a:buChar char="Ø"/>
            </a:pPr>
            <a:r>
              <a:rPr lang="en-US" sz="2000" b="1" dirty="0">
                <a:latin typeface="Tahoma"/>
                <a:ea typeface="Tahoma"/>
                <a:cs typeface="Tahoma"/>
              </a:rPr>
              <a:t>Accounting controls </a:t>
            </a:r>
            <a:r>
              <a:rPr lang="en-US" sz="2000" dirty="0">
                <a:latin typeface="Tahoma"/>
                <a:ea typeface="Tahoma"/>
                <a:cs typeface="Tahoma"/>
              </a:rPr>
              <a:t>– accounting system access rights</a:t>
            </a:r>
          </a:p>
          <a:p>
            <a:pPr marL="1200150" lvl="2" indent="-285750">
              <a:buFont typeface="Wingdings" charset="2"/>
              <a:buChar char="Ø"/>
            </a:pPr>
            <a:r>
              <a:rPr lang="en-US" sz="2000" i="1" dirty="0">
                <a:latin typeface="Tahoma"/>
                <a:ea typeface="Tahoma"/>
                <a:cs typeface="Tahoma"/>
              </a:rPr>
              <a:t>Recommendation</a:t>
            </a:r>
            <a:r>
              <a:rPr lang="en-US" sz="2000" dirty="0">
                <a:latin typeface="Tahoma"/>
                <a:ea typeface="Tahoma"/>
                <a:cs typeface="Tahoma"/>
              </a:rPr>
              <a:t>: enhance logical and access controls to compliment the system of internal control including segregation of duties</a:t>
            </a:r>
          </a:p>
          <a:p>
            <a:pPr marL="742950" lvl="1" indent="-285750">
              <a:buFont typeface="Wingdings" charset="2"/>
              <a:buChar char="Ø"/>
            </a:pPr>
            <a:r>
              <a:rPr lang="en-US" sz="2000" b="1" dirty="0">
                <a:latin typeface="Tahoma"/>
                <a:ea typeface="Tahoma"/>
                <a:cs typeface="Tahoma"/>
              </a:rPr>
              <a:t>Information Technology Policies and Procedures</a:t>
            </a:r>
            <a:r>
              <a:rPr lang="en-US" sz="2000" dirty="0">
                <a:latin typeface="Tahoma"/>
                <a:ea typeface="Tahoma"/>
                <a:cs typeface="Tahoma"/>
              </a:rPr>
              <a:t>– business continuity plan</a:t>
            </a:r>
          </a:p>
          <a:p>
            <a:pPr marL="1200150" lvl="2" indent="-285750">
              <a:buFont typeface="Wingdings" charset="2"/>
              <a:buChar char="Ø"/>
            </a:pPr>
            <a:r>
              <a:rPr lang="en-US" sz="2000" i="1" dirty="0">
                <a:latin typeface="Tahoma"/>
                <a:ea typeface="Tahoma"/>
                <a:cs typeface="Tahoma"/>
              </a:rPr>
              <a:t>Recommendation: </a:t>
            </a:r>
            <a:r>
              <a:rPr lang="en-US" sz="2000" dirty="0">
                <a:latin typeface="Tahoma"/>
                <a:ea typeface="Tahoma"/>
                <a:cs typeface="Tahoma"/>
              </a:rPr>
              <a:t>develop plans for IT business continuity, risk assessment, management and technology security awareness</a:t>
            </a:r>
          </a:p>
          <a:p>
            <a:pPr marL="742950" lvl="1" indent="-285750">
              <a:buFont typeface="Wingdings" charset="2"/>
              <a:buChar char="Ø"/>
            </a:pPr>
            <a:r>
              <a:rPr lang="en-US" sz="2000" b="1" dirty="0">
                <a:latin typeface="Tahoma"/>
                <a:ea typeface="Tahoma"/>
                <a:cs typeface="Tahoma"/>
              </a:rPr>
              <a:t>Untimely submission of financial statements</a:t>
            </a:r>
            <a:r>
              <a:rPr lang="en-US" sz="2000" dirty="0">
                <a:latin typeface="Tahoma"/>
                <a:ea typeface="Tahoma"/>
                <a:cs typeface="Tahoma"/>
              </a:rPr>
              <a:t>– due by December 31, 2017</a:t>
            </a:r>
          </a:p>
          <a:p>
            <a:pPr marL="1200150" lvl="2" indent="-285750">
              <a:buFont typeface="Wingdings" charset="2"/>
              <a:buChar char="Ø"/>
            </a:pPr>
            <a:r>
              <a:rPr lang="en-US" sz="2000" i="1" dirty="0">
                <a:latin typeface="Tahoma"/>
                <a:ea typeface="Tahoma"/>
                <a:cs typeface="Tahoma"/>
              </a:rPr>
              <a:t>Recommendation: </a:t>
            </a:r>
            <a:r>
              <a:rPr lang="en-US" sz="2000" dirty="0">
                <a:latin typeface="Tahoma"/>
                <a:ea typeface="Tahoma"/>
                <a:cs typeface="Tahoma"/>
              </a:rPr>
              <a:t>ensure compliance with the reporting deadline to submit financial statements by December 31 </a:t>
            </a:r>
          </a:p>
          <a:p>
            <a:pPr marL="742950" lvl="1" indent="-285750">
              <a:buFont typeface="Wingdings" charset="2"/>
              <a:buChar char="Ø"/>
            </a:pPr>
            <a:r>
              <a:rPr lang="en-US" sz="2000" b="1" dirty="0">
                <a:latin typeface="Tahoma"/>
                <a:ea typeface="Tahoma"/>
                <a:cs typeface="Tahoma"/>
              </a:rPr>
              <a:t>Cash maintenance and School Activity</a:t>
            </a:r>
            <a:r>
              <a:rPr lang="en-US" sz="2000" dirty="0">
                <a:latin typeface="Tahoma"/>
                <a:ea typeface="Tahoma"/>
                <a:cs typeface="Tahoma"/>
              </a:rPr>
              <a:t>– timely bank reconciliations and controls</a:t>
            </a:r>
          </a:p>
          <a:p>
            <a:pPr marL="1200150" lvl="2" indent="-285750">
              <a:buFont typeface="Wingdings" charset="2"/>
              <a:buChar char="Ø"/>
            </a:pPr>
            <a:r>
              <a:rPr lang="en-US" sz="2000" i="1" dirty="0">
                <a:latin typeface="Tahoma"/>
                <a:ea typeface="Tahoma"/>
                <a:cs typeface="Tahoma"/>
              </a:rPr>
              <a:t>Recommendation: </a:t>
            </a:r>
            <a:r>
              <a:rPr lang="en-US" sz="2000" dirty="0">
                <a:latin typeface="Tahoma"/>
                <a:ea typeface="Tahoma"/>
                <a:cs typeface="Tahoma"/>
              </a:rPr>
              <a:t>implement policies and procedures to strengthen existing procedures</a:t>
            </a:r>
          </a:p>
          <a:p>
            <a:pPr marL="742950" lvl="1" indent="-285750">
              <a:buFont typeface="Wingdings" charset="2"/>
              <a:buChar char="Ø"/>
            </a:pPr>
            <a:r>
              <a:rPr lang="en-US" sz="2000" b="1" dirty="0">
                <a:latin typeface="Tahoma"/>
                <a:ea typeface="Tahoma"/>
                <a:cs typeface="Tahoma"/>
              </a:rPr>
              <a:t>Employee Compensation</a:t>
            </a:r>
            <a:r>
              <a:rPr lang="en-US" sz="2000" dirty="0">
                <a:latin typeface="Tahoma"/>
                <a:ea typeface="Tahoma"/>
                <a:cs typeface="Tahoma"/>
              </a:rPr>
              <a:t>– salary documentation</a:t>
            </a:r>
          </a:p>
          <a:p>
            <a:pPr marL="1200150" lvl="2" indent="-285750">
              <a:buFont typeface="Wingdings" charset="2"/>
              <a:buChar char="Ø"/>
            </a:pPr>
            <a:r>
              <a:rPr lang="en-US" sz="2000" i="1" dirty="0">
                <a:latin typeface="Tahoma"/>
                <a:ea typeface="Tahoma"/>
                <a:cs typeface="Tahoma"/>
              </a:rPr>
              <a:t>Recommendation: </a:t>
            </a:r>
            <a:r>
              <a:rPr lang="en-US" sz="2000" dirty="0">
                <a:latin typeface="Tahoma"/>
                <a:ea typeface="Tahoma"/>
                <a:cs typeface="Tahoma"/>
              </a:rPr>
              <a:t>implement appropriate procedure to strengthen internal controls over the employee compensation process, ensure existence of supporting documentation</a:t>
            </a:r>
            <a:endParaRPr lang="en-US" sz="2400" dirty="0">
              <a:latin typeface="Tahoma"/>
              <a:ea typeface="Tahoma"/>
              <a:cs typeface="Tahoma"/>
            </a:endParaRPr>
          </a:p>
        </p:txBody>
      </p:sp>
    </p:spTree>
    <p:custDataLst>
      <p:tags r:id="rId1"/>
    </p:custDataLst>
    <p:extLst>
      <p:ext uri="{BB962C8B-B14F-4D97-AF65-F5344CB8AC3E}">
        <p14:creationId xmlns:p14="http://schemas.microsoft.com/office/powerpoint/2010/main" val="378078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accent6">
                    <a:lumMod val="75000"/>
                  </a:schemeClr>
                </a:solidFill>
                <a:latin typeface="Tahoma" charset="0"/>
                <a:ea typeface="Tahoma" charset="0"/>
                <a:cs typeface="Tahoma" charset="0"/>
              </a:rPr>
              <a:t>Independent Auditor’s Report FY17 Financial Statement Audit</a:t>
            </a:r>
            <a:endParaRPr lang="en-US" dirty="0"/>
          </a:p>
        </p:txBody>
      </p:sp>
      <p:sp>
        <p:nvSpPr>
          <p:cNvPr id="3" name="Text Placeholder 2"/>
          <p:cNvSpPr>
            <a:spLocks noGrp="1"/>
          </p:cNvSpPr>
          <p:nvPr>
            <p:ph type="body" idx="1"/>
          </p:nvPr>
        </p:nvSpPr>
        <p:spPr>
          <a:xfrm>
            <a:off x="963084" y="2319341"/>
            <a:ext cx="10363200" cy="3790513"/>
          </a:xfrm>
        </p:spPr>
        <p:txBody>
          <a:bodyPr/>
          <a:lstStyle/>
          <a:p>
            <a:pPr algn="ctr"/>
            <a:r>
              <a:rPr lang="en-US" b="1" dirty="0">
                <a:latin typeface="Tahoma"/>
                <a:ea typeface="Tahoma"/>
                <a:cs typeface="Tahoma"/>
              </a:rPr>
              <a:t>Closing Remarks on the FY17 Audit:</a:t>
            </a:r>
          </a:p>
          <a:p>
            <a:pPr marL="342900" indent="-342900" algn="ctr">
              <a:buFont typeface="Wingdings" panose="05000000000000000000" pitchFamily="2" charset="2"/>
              <a:buChar char="Ø"/>
            </a:pPr>
            <a:r>
              <a:rPr lang="en-US" dirty="0">
                <a:latin typeface="Tahoma"/>
                <a:ea typeface="Tahoma"/>
                <a:cs typeface="Tahoma"/>
              </a:rPr>
              <a:t>Clean, Unmodified Opinion (above the bar)</a:t>
            </a:r>
          </a:p>
          <a:p>
            <a:pPr marL="342900" indent="-342900" algn="ctr">
              <a:buFont typeface="Wingdings" panose="05000000000000000000" pitchFamily="2" charset="2"/>
              <a:buChar char="Ø"/>
            </a:pPr>
            <a:r>
              <a:rPr lang="en-US" dirty="0">
                <a:latin typeface="Tahoma"/>
                <a:ea typeface="Tahoma"/>
                <a:cs typeface="Tahoma"/>
              </a:rPr>
              <a:t>Resolved findings and observations from the prior year </a:t>
            </a:r>
          </a:p>
          <a:p>
            <a:pPr marL="342900" indent="-342900" algn="ctr">
              <a:buFont typeface="Wingdings" panose="05000000000000000000" pitchFamily="2" charset="2"/>
              <a:buChar char="Ø"/>
            </a:pPr>
            <a:r>
              <a:rPr lang="en-US" dirty="0">
                <a:latin typeface="Tahoma"/>
                <a:ea typeface="Tahoma"/>
                <a:cs typeface="Tahoma"/>
              </a:rPr>
              <a:t>No questioned costs/no repayment</a:t>
            </a:r>
          </a:p>
          <a:p>
            <a:pPr marL="342900" indent="-342900" algn="ctr">
              <a:buFont typeface="Wingdings" panose="05000000000000000000" pitchFamily="2" charset="2"/>
              <a:buChar char="Ø"/>
            </a:pPr>
            <a:r>
              <a:rPr lang="en-US" dirty="0">
                <a:latin typeface="Tahoma"/>
                <a:ea typeface="Tahoma"/>
                <a:cs typeface="Tahoma"/>
              </a:rPr>
              <a:t>ERP (Enterprise Resource Planning) enhancements</a:t>
            </a:r>
          </a:p>
          <a:p>
            <a:pPr marL="342900" indent="-342900" algn="ctr">
              <a:buFont typeface="Wingdings" panose="05000000000000000000" pitchFamily="2" charset="2"/>
              <a:buChar char="Ø"/>
            </a:pPr>
            <a:r>
              <a:rPr lang="en-US" dirty="0">
                <a:latin typeface="Tahoma"/>
                <a:ea typeface="Tahoma"/>
                <a:cs typeface="Tahoma"/>
              </a:rPr>
              <a:t>Use of the State Auditors – not contracted</a:t>
            </a:r>
          </a:p>
          <a:p>
            <a:pPr algn="ctr"/>
            <a:endParaRPr lang="en-US" dirty="0">
              <a:latin typeface="Tahoma"/>
              <a:ea typeface="Tahoma"/>
              <a:cs typeface="Tahoma"/>
            </a:endParaRPr>
          </a:p>
          <a:p>
            <a:pPr algn="ctr"/>
            <a:endParaRPr lang="en-US" dirty="0">
              <a:latin typeface="Tahoma"/>
              <a:ea typeface="Tahoma"/>
              <a:cs typeface="Tahoma"/>
            </a:endParaRPr>
          </a:p>
        </p:txBody>
      </p:sp>
      <p:sp>
        <p:nvSpPr>
          <p:cNvPr id="4" name="Slide Number Placeholder 3"/>
          <p:cNvSpPr>
            <a:spLocks noGrp="1"/>
          </p:cNvSpPr>
          <p:nvPr>
            <p:ph type="sldNum" sz="quarter" idx="12"/>
          </p:nvPr>
        </p:nvSpPr>
        <p:spPr/>
        <p:txBody>
          <a:bodyPr/>
          <a:lstStyle/>
          <a:p>
            <a:fld id="{E490F35D-B4CA-4F4C-848C-242CBF2E5E1F}"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943906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Lst>
</file>

<file path=ppt/theme/theme1.xml><?xml version="1.0" encoding="utf-8"?>
<a:theme xmlns:a="http://schemas.openxmlformats.org/drawingml/2006/main" name="DCSD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SD 2017" id="{F1DB092D-04E7-416C-953A-DF18215C1626}" vid="{1BD8DB4F-9EBA-4FE8-97FC-34DCD3CE9486}"/>
    </a:ext>
  </a:extLst>
</a:theme>
</file>

<file path=ppt/theme/theme2.xml><?xml version="1.0" encoding="utf-8"?>
<a:theme xmlns:a="http://schemas.openxmlformats.org/drawingml/2006/main" name="1_DCSD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SD 2017" id="{F1DB092D-04E7-416C-953A-DF18215C1626}" vid="{1BD8DB4F-9EBA-4FE8-97FC-34DCD3CE9486}"/>
    </a:ext>
  </a:extLst>
</a:theme>
</file>

<file path=ppt/theme/theme3.xml><?xml version="1.0" encoding="utf-8"?>
<a:theme xmlns:a="http://schemas.openxmlformats.org/drawingml/2006/main" name="2_DCSD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SD 2017" id="{F1DB092D-04E7-416C-953A-DF18215C1626}" vid="{1BD8DB4F-9EBA-4FE8-97FC-34DCD3CE94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981</Words>
  <Application>Microsoft Office PowerPoint</Application>
  <PresentationFormat>Widescreen</PresentationFormat>
  <Paragraphs>134</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Tahoma</vt:lpstr>
      <vt:lpstr>Wingdings</vt:lpstr>
      <vt:lpstr>DCSD 2017</vt:lpstr>
      <vt:lpstr>1_DCSD 2017</vt:lpstr>
      <vt:lpstr>2_DCSD 2017</vt:lpstr>
      <vt:lpstr>FY2017 Financial Statement Audit</vt:lpstr>
      <vt:lpstr>Independent Auditor’s Report FY17 Financial Statement Audit  </vt:lpstr>
      <vt:lpstr>Independent Auditor’s Report FY17 Financial Statement Audit  </vt:lpstr>
      <vt:lpstr>Overall Results of the FY17 Financial Statement Audit  </vt:lpstr>
      <vt:lpstr>Overall Results of the FY17 Financial Statement Audit  </vt:lpstr>
      <vt:lpstr>Next Steps – Status of Corrective Action Strategies</vt:lpstr>
      <vt:lpstr>Overall Results of the FY17 Financial Statement Audit  </vt:lpstr>
      <vt:lpstr>Independent Auditor’s Report FY17 Financial Statement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Turnaround Network Launch</dc:title>
  <dc:creator>Masana Mailliard</dc:creator>
  <cp:lastModifiedBy>Michael Bell</cp:lastModifiedBy>
  <cp:revision>1248</cp:revision>
  <cp:lastPrinted>2019-05-30T14:14:51Z</cp:lastPrinted>
  <dcterms:created xsi:type="dcterms:W3CDTF">2019-02-01T00:21:56Z</dcterms:created>
  <dcterms:modified xsi:type="dcterms:W3CDTF">2019-08-20T18:27:20Z</dcterms:modified>
</cp:coreProperties>
</file>