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8"/>
  </p:notesMasterIdLst>
  <p:sldIdLst>
    <p:sldId id="273" r:id="rId2"/>
    <p:sldId id="280" r:id="rId3"/>
    <p:sldId id="285" r:id="rId4"/>
    <p:sldId id="284" r:id="rId5"/>
    <p:sldId id="282" r:id="rId6"/>
    <p:sldId id="274" r:id="rId7"/>
  </p:sldIdLst>
  <p:sldSz cx="9144000" cy="6858000" type="screen4x3"/>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E06B6"/>
    <a:srgbClr val="000099"/>
    <a:srgbClr val="2E33F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51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2982742"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97513" y="0"/>
            <a:ext cx="2982742" cy="465138"/>
          </a:xfrm>
          <a:prstGeom prst="rect">
            <a:avLst/>
          </a:prstGeom>
        </p:spPr>
        <p:txBody>
          <a:bodyPr vert="horz" lIns="91440" tIns="45720" rIns="91440" bIns="45720" rtlCol="0"/>
          <a:lstStyle>
            <a:lvl1pPr algn="r">
              <a:defRPr sz="1200"/>
            </a:lvl1pPr>
          </a:lstStyle>
          <a:p>
            <a:fld id="{63E73135-74B0-4EA4-B8ED-BD52951EEA7D}" type="datetimeFigureOut">
              <a:rPr lang="en-US" smtClean="0"/>
              <a:t>3/18/2015</a:t>
            </a:fld>
            <a:endParaRPr lang="en-US" dirty="0"/>
          </a:p>
        </p:txBody>
      </p:sp>
      <p:sp>
        <p:nvSpPr>
          <p:cNvPr id="4" name="Slide Image Placeholder 3"/>
          <p:cNvSpPr>
            <a:spLocks noGrp="1" noRot="1" noChangeAspect="1"/>
          </p:cNvSpPr>
          <p:nvPr>
            <p:ph type="sldImg" idx="2"/>
          </p:nvPr>
        </p:nvSpPr>
        <p:spPr>
          <a:xfrm>
            <a:off x="1117600" y="696913"/>
            <a:ext cx="4646613" cy="34861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8805" y="4416428"/>
            <a:ext cx="5504204" cy="418306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2" y="8829675"/>
            <a:ext cx="2982742" cy="465138"/>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97513" y="8829675"/>
            <a:ext cx="2982742" cy="465138"/>
          </a:xfrm>
          <a:prstGeom prst="rect">
            <a:avLst/>
          </a:prstGeom>
        </p:spPr>
        <p:txBody>
          <a:bodyPr vert="horz" lIns="91440" tIns="45720" rIns="91440" bIns="45720" rtlCol="0" anchor="b"/>
          <a:lstStyle>
            <a:lvl1pPr algn="r">
              <a:defRPr sz="1200"/>
            </a:lvl1pPr>
          </a:lstStyle>
          <a:p>
            <a:fld id="{065186A4-3533-4B98-9568-53886FCF7D62}" type="slidenum">
              <a:rPr lang="en-US" smtClean="0"/>
              <a:t>‹#›</a:t>
            </a:fld>
            <a:endParaRPr lang="en-US" dirty="0"/>
          </a:p>
        </p:txBody>
      </p:sp>
    </p:spTree>
    <p:extLst>
      <p:ext uri="{BB962C8B-B14F-4D97-AF65-F5344CB8AC3E}">
        <p14:creationId xmlns:p14="http://schemas.microsoft.com/office/powerpoint/2010/main" val="31644076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63FE765-A6B0-4B57-8542-3254937415E2}" type="datetimeFigureOut">
              <a:rPr lang="en-US" smtClean="0"/>
              <a:t>3/18/2015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2D2CC9D-FECE-40A7-AFCA-55837CAA8D62}" type="slidenum">
              <a:rPr lang="en-US" smtClean="0"/>
              <a:t>‹#›</a:t>
            </a:fld>
            <a:endParaRPr lang="en-US" dirty="0"/>
          </a:p>
        </p:txBody>
      </p:sp>
    </p:spTree>
    <p:extLst>
      <p:ext uri="{BB962C8B-B14F-4D97-AF65-F5344CB8AC3E}">
        <p14:creationId xmlns:p14="http://schemas.microsoft.com/office/powerpoint/2010/main" val="39617065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63FE765-A6B0-4B57-8542-3254937415E2}" type="datetimeFigureOut">
              <a:rPr lang="en-US" smtClean="0"/>
              <a:t>3/18/2015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2D2CC9D-FECE-40A7-AFCA-55837CAA8D62}" type="slidenum">
              <a:rPr lang="en-US" smtClean="0"/>
              <a:t>‹#›</a:t>
            </a:fld>
            <a:endParaRPr lang="en-US" dirty="0"/>
          </a:p>
        </p:txBody>
      </p:sp>
    </p:spTree>
    <p:extLst>
      <p:ext uri="{BB962C8B-B14F-4D97-AF65-F5344CB8AC3E}">
        <p14:creationId xmlns:p14="http://schemas.microsoft.com/office/powerpoint/2010/main" val="11640462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63FE765-A6B0-4B57-8542-3254937415E2}" type="datetimeFigureOut">
              <a:rPr lang="en-US" smtClean="0"/>
              <a:t>3/18/2015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2D2CC9D-FECE-40A7-AFCA-55837CAA8D62}" type="slidenum">
              <a:rPr lang="en-US" smtClean="0"/>
              <a:t>‹#›</a:t>
            </a:fld>
            <a:endParaRPr lang="en-US" dirty="0"/>
          </a:p>
        </p:txBody>
      </p:sp>
    </p:spTree>
    <p:extLst>
      <p:ext uri="{BB962C8B-B14F-4D97-AF65-F5344CB8AC3E}">
        <p14:creationId xmlns:p14="http://schemas.microsoft.com/office/powerpoint/2010/main" val="20857068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63FE765-A6B0-4B57-8542-3254937415E2}" type="datetimeFigureOut">
              <a:rPr lang="en-US" smtClean="0"/>
              <a:t>3/18/2015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2D2CC9D-FECE-40A7-AFCA-55837CAA8D62}" type="slidenum">
              <a:rPr lang="en-US" smtClean="0"/>
              <a:t>‹#›</a:t>
            </a:fld>
            <a:endParaRPr lang="en-US" dirty="0"/>
          </a:p>
        </p:txBody>
      </p:sp>
    </p:spTree>
    <p:extLst>
      <p:ext uri="{BB962C8B-B14F-4D97-AF65-F5344CB8AC3E}">
        <p14:creationId xmlns:p14="http://schemas.microsoft.com/office/powerpoint/2010/main" val="37525088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63FE765-A6B0-4B57-8542-3254937415E2}" type="datetimeFigureOut">
              <a:rPr lang="en-US" smtClean="0"/>
              <a:t>3/18/2015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2D2CC9D-FECE-40A7-AFCA-55837CAA8D62}" type="slidenum">
              <a:rPr lang="en-US" smtClean="0"/>
              <a:t>‹#›</a:t>
            </a:fld>
            <a:endParaRPr lang="en-US" dirty="0"/>
          </a:p>
        </p:txBody>
      </p:sp>
    </p:spTree>
    <p:extLst>
      <p:ext uri="{BB962C8B-B14F-4D97-AF65-F5344CB8AC3E}">
        <p14:creationId xmlns:p14="http://schemas.microsoft.com/office/powerpoint/2010/main" val="16030907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63FE765-A6B0-4B57-8542-3254937415E2}" type="datetimeFigureOut">
              <a:rPr lang="en-US" smtClean="0"/>
              <a:t>3/18/2015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2D2CC9D-FECE-40A7-AFCA-55837CAA8D62}" type="slidenum">
              <a:rPr lang="en-US" smtClean="0"/>
              <a:t>‹#›</a:t>
            </a:fld>
            <a:endParaRPr lang="en-US" dirty="0"/>
          </a:p>
        </p:txBody>
      </p:sp>
    </p:spTree>
    <p:extLst>
      <p:ext uri="{BB962C8B-B14F-4D97-AF65-F5344CB8AC3E}">
        <p14:creationId xmlns:p14="http://schemas.microsoft.com/office/powerpoint/2010/main" val="25229366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63FE765-A6B0-4B57-8542-3254937415E2}" type="datetimeFigureOut">
              <a:rPr lang="en-US" smtClean="0"/>
              <a:t>3/18/2015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2D2CC9D-FECE-40A7-AFCA-55837CAA8D62}" type="slidenum">
              <a:rPr lang="en-US" smtClean="0"/>
              <a:t>‹#›</a:t>
            </a:fld>
            <a:endParaRPr lang="en-US" dirty="0"/>
          </a:p>
        </p:txBody>
      </p:sp>
    </p:spTree>
    <p:extLst>
      <p:ext uri="{BB962C8B-B14F-4D97-AF65-F5344CB8AC3E}">
        <p14:creationId xmlns:p14="http://schemas.microsoft.com/office/powerpoint/2010/main" val="25046009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63FE765-A6B0-4B57-8542-3254937415E2}" type="datetimeFigureOut">
              <a:rPr lang="en-US" smtClean="0"/>
              <a:t>3/18/2015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2D2CC9D-FECE-40A7-AFCA-55837CAA8D62}" type="slidenum">
              <a:rPr lang="en-US" smtClean="0"/>
              <a:t>‹#›</a:t>
            </a:fld>
            <a:endParaRPr lang="en-US" dirty="0"/>
          </a:p>
        </p:txBody>
      </p:sp>
    </p:spTree>
    <p:extLst>
      <p:ext uri="{BB962C8B-B14F-4D97-AF65-F5344CB8AC3E}">
        <p14:creationId xmlns:p14="http://schemas.microsoft.com/office/powerpoint/2010/main" val="35553126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3FE765-A6B0-4B57-8542-3254937415E2}" type="datetimeFigureOut">
              <a:rPr lang="en-US" smtClean="0"/>
              <a:t>3/18/2015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2D2CC9D-FECE-40A7-AFCA-55837CAA8D62}" type="slidenum">
              <a:rPr lang="en-US" smtClean="0"/>
              <a:t>‹#›</a:t>
            </a:fld>
            <a:endParaRPr lang="en-US" dirty="0"/>
          </a:p>
        </p:txBody>
      </p:sp>
    </p:spTree>
    <p:extLst>
      <p:ext uri="{BB962C8B-B14F-4D97-AF65-F5344CB8AC3E}">
        <p14:creationId xmlns:p14="http://schemas.microsoft.com/office/powerpoint/2010/main" val="14476636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63FE765-A6B0-4B57-8542-3254937415E2}" type="datetimeFigureOut">
              <a:rPr lang="en-US" smtClean="0"/>
              <a:t>3/18/2015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2D2CC9D-FECE-40A7-AFCA-55837CAA8D62}" type="slidenum">
              <a:rPr lang="en-US" smtClean="0"/>
              <a:t>‹#›</a:t>
            </a:fld>
            <a:endParaRPr lang="en-US" dirty="0"/>
          </a:p>
        </p:txBody>
      </p:sp>
    </p:spTree>
    <p:extLst>
      <p:ext uri="{BB962C8B-B14F-4D97-AF65-F5344CB8AC3E}">
        <p14:creationId xmlns:p14="http://schemas.microsoft.com/office/powerpoint/2010/main" val="16717915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63FE765-A6B0-4B57-8542-3254937415E2}" type="datetimeFigureOut">
              <a:rPr lang="en-US" smtClean="0"/>
              <a:t>3/18/2015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2D2CC9D-FECE-40A7-AFCA-55837CAA8D62}" type="slidenum">
              <a:rPr lang="en-US" smtClean="0"/>
              <a:t>‹#›</a:t>
            </a:fld>
            <a:endParaRPr lang="en-US" dirty="0"/>
          </a:p>
        </p:txBody>
      </p:sp>
    </p:spTree>
    <p:extLst>
      <p:ext uri="{BB962C8B-B14F-4D97-AF65-F5344CB8AC3E}">
        <p14:creationId xmlns:p14="http://schemas.microsoft.com/office/powerpoint/2010/main" val="8857808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3FE765-A6B0-4B57-8542-3254937415E2}" type="datetimeFigureOut">
              <a:rPr lang="en-US" smtClean="0"/>
              <a:t>3/18/2015</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D2CC9D-FECE-40A7-AFCA-55837CAA8D62}" type="slidenum">
              <a:rPr lang="en-US" smtClean="0"/>
              <a:t>‹#›</a:t>
            </a:fld>
            <a:endParaRPr lang="en-US" dirty="0"/>
          </a:p>
        </p:txBody>
      </p:sp>
    </p:spTree>
    <p:extLst>
      <p:ext uri="{BB962C8B-B14F-4D97-AF65-F5344CB8AC3E}">
        <p14:creationId xmlns:p14="http://schemas.microsoft.com/office/powerpoint/2010/main" val="13519984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4.gif"/></Relationships>
</file>

<file path=ppt/slides/_rels/slide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4.gif"/></Relationships>
</file>

<file path=ppt/slides/_rels/slide4.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4.gif"/></Relationships>
</file>

<file path=ppt/slides/_rels/slide5.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4.gif"/></Relationships>
</file>

<file path=ppt/slides/_rels/slide6.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4.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3"/>
          <p:cNvSpPr>
            <a:spLocks noGrp="1"/>
          </p:cNvSpPr>
          <p:nvPr>
            <p:ph type="sldNum" sz="quarter" idx="12"/>
          </p:nvPr>
        </p:nvSpPr>
        <p:spPr>
          <a:xfrm>
            <a:off x="3355992" y="6211973"/>
            <a:ext cx="21336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Arial" charset="0"/>
                <a:cs typeface="Arial" charset="0"/>
              </a:defRPr>
            </a:lvl1pPr>
            <a:lvl2pPr marL="742950" indent="-285750" eaLnBrk="0" hangingPunct="0">
              <a:defRPr sz="1200">
                <a:solidFill>
                  <a:schemeClr val="tx1"/>
                </a:solidFill>
                <a:latin typeface="Arial" charset="0"/>
                <a:cs typeface="Arial" charset="0"/>
              </a:defRPr>
            </a:lvl2pPr>
            <a:lvl3pPr marL="1143000" indent="-228600" eaLnBrk="0" hangingPunct="0">
              <a:defRPr sz="1200">
                <a:solidFill>
                  <a:schemeClr val="tx1"/>
                </a:solidFill>
                <a:latin typeface="Arial" charset="0"/>
                <a:cs typeface="Arial" charset="0"/>
              </a:defRPr>
            </a:lvl3pPr>
            <a:lvl4pPr marL="1600200" indent="-228600" eaLnBrk="0" hangingPunct="0">
              <a:defRPr sz="1200">
                <a:solidFill>
                  <a:schemeClr val="tx1"/>
                </a:solidFill>
                <a:latin typeface="Arial" charset="0"/>
                <a:cs typeface="Arial" charset="0"/>
              </a:defRPr>
            </a:lvl4pPr>
            <a:lvl5pPr marL="2057400" indent="-228600" eaLnBrk="0" hangingPunct="0">
              <a:defRPr sz="1200">
                <a:solidFill>
                  <a:schemeClr val="tx1"/>
                </a:solidFill>
                <a:latin typeface="Arial" charset="0"/>
                <a:cs typeface="Arial" charset="0"/>
              </a:defRPr>
            </a:lvl5pPr>
            <a:lvl6pPr marL="2514600" indent="-228600" eaLnBrk="0" fontAlgn="base" hangingPunct="0">
              <a:spcBef>
                <a:spcPct val="0"/>
              </a:spcBef>
              <a:spcAft>
                <a:spcPct val="0"/>
              </a:spcAft>
              <a:defRPr sz="1200">
                <a:solidFill>
                  <a:schemeClr val="tx1"/>
                </a:solidFill>
                <a:latin typeface="Arial" charset="0"/>
                <a:cs typeface="Arial" charset="0"/>
              </a:defRPr>
            </a:lvl6pPr>
            <a:lvl7pPr marL="2971800" indent="-228600" eaLnBrk="0" fontAlgn="base" hangingPunct="0">
              <a:spcBef>
                <a:spcPct val="0"/>
              </a:spcBef>
              <a:spcAft>
                <a:spcPct val="0"/>
              </a:spcAft>
              <a:defRPr sz="1200">
                <a:solidFill>
                  <a:schemeClr val="tx1"/>
                </a:solidFill>
                <a:latin typeface="Arial" charset="0"/>
                <a:cs typeface="Arial" charset="0"/>
              </a:defRPr>
            </a:lvl7pPr>
            <a:lvl8pPr marL="3429000" indent="-228600" eaLnBrk="0" fontAlgn="base" hangingPunct="0">
              <a:spcBef>
                <a:spcPct val="0"/>
              </a:spcBef>
              <a:spcAft>
                <a:spcPct val="0"/>
              </a:spcAft>
              <a:defRPr sz="1200">
                <a:solidFill>
                  <a:schemeClr val="tx1"/>
                </a:solidFill>
                <a:latin typeface="Arial" charset="0"/>
                <a:cs typeface="Arial" charset="0"/>
              </a:defRPr>
            </a:lvl8pPr>
            <a:lvl9pPr marL="3886200" indent="-228600" eaLnBrk="0" fontAlgn="base" hangingPunct="0">
              <a:spcBef>
                <a:spcPct val="0"/>
              </a:spcBef>
              <a:spcAft>
                <a:spcPct val="0"/>
              </a:spcAft>
              <a:defRPr sz="1200">
                <a:solidFill>
                  <a:schemeClr val="tx1"/>
                </a:solidFill>
                <a:latin typeface="Arial" charset="0"/>
                <a:cs typeface="Arial" charset="0"/>
              </a:defRPr>
            </a:lvl9pPr>
          </a:lstStyle>
          <a:p>
            <a:pPr algn="ctr" eaLnBrk="1" hangingPunct="1"/>
            <a:fld id="{D9C3977B-8B3B-4E31-8030-DDC934A3C517}" type="slidenum">
              <a:rPr lang="en-US" altLang="en-US" sz="1400"/>
              <a:pPr algn="ctr" eaLnBrk="1" hangingPunct="1"/>
              <a:t>1</a:t>
            </a:fld>
            <a:endParaRPr lang="en-US" altLang="en-US" sz="1400" dirty="0"/>
          </a:p>
        </p:txBody>
      </p:sp>
      <p:sp>
        <p:nvSpPr>
          <p:cNvPr id="3076" name="Rectangle 3"/>
          <p:cNvSpPr>
            <a:spLocks noChangeArrowheads="1"/>
          </p:cNvSpPr>
          <p:nvPr/>
        </p:nvSpPr>
        <p:spPr bwMode="auto">
          <a:xfrm>
            <a:off x="852488" y="1835150"/>
            <a:ext cx="7772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1200">
                <a:solidFill>
                  <a:schemeClr val="tx1"/>
                </a:solidFill>
                <a:latin typeface="Arial" charset="0"/>
                <a:cs typeface="Arial" charset="0"/>
              </a:defRPr>
            </a:lvl1pPr>
            <a:lvl2pPr marL="742950" indent="-285750" eaLnBrk="0" hangingPunct="0">
              <a:defRPr sz="1200">
                <a:solidFill>
                  <a:schemeClr val="tx1"/>
                </a:solidFill>
                <a:latin typeface="Arial" charset="0"/>
                <a:cs typeface="Arial" charset="0"/>
              </a:defRPr>
            </a:lvl2pPr>
            <a:lvl3pPr marL="1143000" indent="-228600" eaLnBrk="0" hangingPunct="0">
              <a:defRPr sz="1200">
                <a:solidFill>
                  <a:schemeClr val="tx1"/>
                </a:solidFill>
                <a:latin typeface="Arial" charset="0"/>
                <a:cs typeface="Arial" charset="0"/>
              </a:defRPr>
            </a:lvl3pPr>
            <a:lvl4pPr marL="1600200" indent="-228600" eaLnBrk="0" hangingPunct="0">
              <a:defRPr sz="1200">
                <a:solidFill>
                  <a:schemeClr val="tx1"/>
                </a:solidFill>
                <a:latin typeface="Arial" charset="0"/>
                <a:cs typeface="Arial" charset="0"/>
              </a:defRPr>
            </a:lvl4pPr>
            <a:lvl5pPr marL="2057400" indent="-228600" eaLnBrk="0" hangingPunct="0">
              <a:defRPr sz="1200">
                <a:solidFill>
                  <a:schemeClr val="tx1"/>
                </a:solidFill>
                <a:latin typeface="Arial" charset="0"/>
                <a:cs typeface="Arial" charset="0"/>
              </a:defRPr>
            </a:lvl5pPr>
            <a:lvl6pPr marL="2514600" indent="-228600" eaLnBrk="0" fontAlgn="base" hangingPunct="0">
              <a:spcBef>
                <a:spcPct val="0"/>
              </a:spcBef>
              <a:spcAft>
                <a:spcPct val="0"/>
              </a:spcAft>
              <a:defRPr sz="1200">
                <a:solidFill>
                  <a:schemeClr val="tx1"/>
                </a:solidFill>
                <a:latin typeface="Arial" charset="0"/>
                <a:cs typeface="Arial" charset="0"/>
              </a:defRPr>
            </a:lvl6pPr>
            <a:lvl7pPr marL="2971800" indent="-228600" eaLnBrk="0" fontAlgn="base" hangingPunct="0">
              <a:spcBef>
                <a:spcPct val="0"/>
              </a:spcBef>
              <a:spcAft>
                <a:spcPct val="0"/>
              </a:spcAft>
              <a:defRPr sz="1200">
                <a:solidFill>
                  <a:schemeClr val="tx1"/>
                </a:solidFill>
                <a:latin typeface="Arial" charset="0"/>
                <a:cs typeface="Arial" charset="0"/>
              </a:defRPr>
            </a:lvl7pPr>
            <a:lvl8pPr marL="3429000" indent="-228600" eaLnBrk="0" fontAlgn="base" hangingPunct="0">
              <a:spcBef>
                <a:spcPct val="0"/>
              </a:spcBef>
              <a:spcAft>
                <a:spcPct val="0"/>
              </a:spcAft>
              <a:defRPr sz="1200">
                <a:solidFill>
                  <a:schemeClr val="tx1"/>
                </a:solidFill>
                <a:latin typeface="Arial" charset="0"/>
                <a:cs typeface="Arial" charset="0"/>
              </a:defRPr>
            </a:lvl8pPr>
            <a:lvl9pPr marL="3886200" indent="-228600" eaLnBrk="0" fontAlgn="base" hangingPunct="0">
              <a:spcBef>
                <a:spcPct val="0"/>
              </a:spcBef>
              <a:spcAft>
                <a:spcPct val="0"/>
              </a:spcAft>
              <a:defRPr sz="1200">
                <a:solidFill>
                  <a:schemeClr val="tx1"/>
                </a:solidFill>
                <a:latin typeface="Arial" charset="0"/>
                <a:cs typeface="Arial" charset="0"/>
              </a:defRPr>
            </a:lvl9pPr>
          </a:lstStyle>
          <a:p>
            <a:pPr algn="ctr" eaLnBrk="1" hangingPunct="1"/>
            <a:endParaRPr lang="en-US" altLang="en-US" sz="2800" dirty="0">
              <a:solidFill>
                <a:schemeClr val="bg2"/>
              </a:solidFill>
              <a:latin typeface="Times New Roman" pitchFamily="18" charset="0"/>
            </a:endParaRPr>
          </a:p>
        </p:txBody>
      </p:sp>
      <p:sp>
        <p:nvSpPr>
          <p:cNvPr id="4101" name="Text Box 8"/>
          <p:cNvSpPr txBox="1">
            <a:spLocks noChangeArrowheads="1"/>
          </p:cNvSpPr>
          <p:nvPr/>
        </p:nvSpPr>
        <p:spPr bwMode="auto">
          <a:xfrm>
            <a:off x="1073961" y="2288080"/>
            <a:ext cx="6697662" cy="1938992"/>
          </a:xfrm>
          <a:prstGeom prst="rect">
            <a:avLst/>
          </a:prstGeom>
          <a:noFill/>
          <a:ln w="12700" algn="ctr">
            <a:noFill/>
            <a:miter lim="800000"/>
            <a:headEnd/>
            <a:tailEnd/>
          </a:ln>
        </p:spPr>
        <p:txBody>
          <a:bodyPr>
            <a:spAutoFit/>
          </a:bodyPr>
          <a:lstStyle/>
          <a:p>
            <a:pPr algn="ctr">
              <a:defRPr/>
            </a:pPr>
            <a:r>
              <a:rPr lang="en-US" sz="3200" dirty="0" smtClean="0">
                <a:solidFill>
                  <a:srgbClr val="000099"/>
                </a:solidFill>
                <a:effectLst>
                  <a:outerShdw blurRad="38100" dist="38100" dir="2700000" algn="tl">
                    <a:srgbClr val="C0C0C0"/>
                  </a:outerShdw>
                </a:effectLst>
              </a:rPr>
              <a:t>Austin Elementary </a:t>
            </a:r>
          </a:p>
          <a:p>
            <a:pPr algn="ctr">
              <a:defRPr/>
            </a:pPr>
            <a:r>
              <a:rPr lang="en-US" sz="3200" dirty="0" smtClean="0">
                <a:solidFill>
                  <a:srgbClr val="000099"/>
                </a:solidFill>
                <a:effectLst>
                  <a:outerShdw blurRad="38100" dist="38100" dir="2700000" algn="tl">
                    <a:srgbClr val="C0C0C0"/>
                  </a:outerShdw>
                </a:effectLst>
              </a:rPr>
              <a:t>Replacement School Update</a:t>
            </a:r>
          </a:p>
          <a:p>
            <a:pPr algn="ctr">
              <a:defRPr/>
            </a:pPr>
            <a:endParaRPr lang="en-US" sz="3200" dirty="0" smtClean="0">
              <a:solidFill>
                <a:srgbClr val="000099"/>
              </a:solidFill>
              <a:effectLst>
                <a:outerShdw blurRad="38100" dist="38100" dir="2700000" algn="tl">
                  <a:srgbClr val="C0C0C0"/>
                </a:outerShdw>
              </a:effectLst>
            </a:endParaRPr>
          </a:p>
          <a:p>
            <a:pPr algn="ctr">
              <a:defRPr/>
            </a:pPr>
            <a:r>
              <a:rPr lang="en-US" sz="2400" dirty="0" smtClean="0">
                <a:solidFill>
                  <a:srgbClr val="000099"/>
                </a:solidFill>
                <a:effectLst>
                  <a:outerShdw blurRad="38100" dist="38100" dir="2700000" algn="tl">
                    <a:srgbClr val="C0C0C0"/>
                  </a:outerShdw>
                </a:effectLst>
              </a:rPr>
              <a:t>March 18, 2015</a:t>
            </a:r>
            <a:endParaRPr lang="en-US" sz="2400" dirty="0">
              <a:solidFill>
                <a:srgbClr val="000099"/>
              </a:solidFill>
              <a:effectLst>
                <a:outerShdw blurRad="38100" dist="38100" dir="2700000" algn="tl">
                  <a:srgbClr val="C0C0C0"/>
                </a:outerShdw>
              </a:effectLst>
            </a:endParaRPr>
          </a:p>
        </p:txBody>
      </p:sp>
      <p:pic>
        <p:nvPicPr>
          <p:cNvPr id="10" name="Picture 9"/>
          <p:cNvPicPr>
            <a:picLocks noChangeAspect="1"/>
          </p:cNvPicPr>
          <p:nvPr/>
        </p:nvPicPr>
        <p:blipFill>
          <a:blip r:embed="rId2" cstate="print">
            <a:extLst>
              <a:ext uri="{BEBA8EAE-BF5A-486C-A8C5-ECC9F3942E4B}">
                <a14:imgProps xmlns:a14="http://schemas.microsoft.com/office/drawing/2010/main">
                  <a14:imgLayer r:embed="rId3">
                    <a14:imgEffect>
                      <a14:backgroundRemoval t="0" b="100000" l="0" r="100000"/>
                    </a14:imgEffect>
                  </a14:imgLayer>
                </a14:imgProps>
              </a:ext>
              <a:ext uri="{28A0092B-C50C-407E-A947-70E740481C1C}">
                <a14:useLocalDpi xmlns:a14="http://schemas.microsoft.com/office/drawing/2010/main" val="0"/>
              </a:ext>
            </a:extLst>
          </a:blip>
          <a:stretch>
            <a:fillRect/>
          </a:stretch>
        </p:blipFill>
        <p:spPr>
          <a:xfrm>
            <a:off x="533400" y="6179094"/>
            <a:ext cx="762000" cy="289524"/>
          </a:xfrm>
          <a:prstGeom prst="rect">
            <a:avLst/>
          </a:prstGeom>
        </p:spPr>
      </p:pic>
      <p:pic>
        <p:nvPicPr>
          <p:cNvPr id="2" name="Picture 1"/>
          <p:cNvPicPr>
            <a:picLocks noChangeAspect="1"/>
          </p:cNvPicPr>
          <p:nvPr/>
        </p:nvPicPr>
        <p:blipFill>
          <a:blip r:embed="rId4"/>
          <a:stretch>
            <a:fillRect/>
          </a:stretch>
        </p:blipFill>
        <p:spPr>
          <a:xfrm>
            <a:off x="3618630" y="533757"/>
            <a:ext cx="2051202" cy="1301393"/>
          </a:xfrm>
          <a:prstGeom prst="rect">
            <a:avLst/>
          </a:prstGeom>
        </p:spPr>
      </p:pic>
    </p:spTree>
    <p:extLst>
      <p:ext uri="{BB962C8B-B14F-4D97-AF65-F5344CB8AC3E}">
        <p14:creationId xmlns:p14="http://schemas.microsoft.com/office/powerpoint/2010/main" val="22682692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66746" y="381000"/>
            <a:ext cx="4926221" cy="1077218"/>
          </a:xfrm>
          <a:prstGeom prst="rect">
            <a:avLst/>
          </a:prstGeom>
        </p:spPr>
        <p:txBody>
          <a:bodyPr wrap="none">
            <a:spAutoFit/>
          </a:bodyPr>
          <a:lstStyle/>
          <a:p>
            <a:pPr algn="ctr">
              <a:defRPr/>
            </a:pPr>
            <a:r>
              <a:rPr lang="en-US" sz="2400" dirty="0" smtClean="0">
                <a:solidFill>
                  <a:srgbClr val="000099"/>
                </a:solidFill>
                <a:effectLst>
                  <a:outerShdw blurRad="38100" dist="38100" dir="2700000" algn="tl">
                    <a:srgbClr val="C0C0C0"/>
                  </a:outerShdw>
                </a:effectLst>
              </a:rPr>
              <a:t>Austin ES Replacement School</a:t>
            </a:r>
            <a:r>
              <a:rPr lang="en-US" sz="2400" dirty="0">
                <a:solidFill>
                  <a:srgbClr val="000099"/>
                </a:solidFill>
                <a:effectLst>
                  <a:outerShdw blurRad="38100" dist="38100" dir="2700000" algn="tl">
                    <a:srgbClr val="C0C0C0"/>
                  </a:outerShdw>
                </a:effectLst>
              </a:rPr>
              <a:t> </a:t>
            </a:r>
            <a:r>
              <a:rPr lang="en-US" sz="2400" dirty="0" smtClean="0">
                <a:solidFill>
                  <a:srgbClr val="000099"/>
                </a:solidFill>
                <a:effectLst>
                  <a:outerShdw blurRad="38100" dist="38100" dir="2700000" algn="tl">
                    <a:srgbClr val="C0C0C0"/>
                  </a:outerShdw>
                </a:effectLst>
              </a:rPr>
              <a:t>Update</a:t>
            </a:r>
          </a:p>
          <a:p>
            <a:pPr algn="ctr">
              <a:defRPr/>
            </a:pPr>
            <a:endParaRPr lang="en-US" sz="2000" dirty="0" smtClean="0">
              <a:solidFill>
                <a:srgbClr val="000099"/>
              </a:solidFill>
              <a:effectLst>
                <a:outerShdw blurRad="38100" dist="38100" dir="2700000" algn="tl">
                  <a:srgbClr val="C0C0C0"/>
                </a:outerShdw>
              </a:effectLst>
            </a:endParaRPr>
          </a:p>
          <a:p>
            <a:pPr algn="ctr">
              <a:defRPr/>
            </a:pPr>
            <a:r>
              <a:rPr lang="en-US" sz="2000" u="sng" dirty="0" smtClean="0">
                <a:solidFill>
                  <a:srgbClr val="000099"/>
                </a:solidFill>
                <a:effectLst>
                  <a:outerShdw blurRad="38100" dist="38100" dir="2700000" algn="tl">
                    <a:srgbClr val="C0C0C0"/>
                  </a:outerShdw>
                </a:effectLst>
              </a:rPr>
              <a:t>Agenda</a:t>
            </a:r>
          </a:p>
        </p:txBody>
      </p:sp>
      <p:pic>
        <p:nvPicPr>
          <p:cNvPr id="3" name="Picture 2"/>
          <p:cNvPicPr>
            <a:picLocks noChangeAspect="1"/>
          </p:cNvPicPr>
          <p:nvPr/>
        </p:nvPicPr>
        <p:blipFill>
          <a:blip r:embed="rId2" cstate="print">
            <a:extLst>
              <a:ext uri="{BEBA8EAE-BF5A-486C-A8C5-ECC9F3942E4B}">
                <a14:imgProps xmlns:a14="http://schemas.microsoft.com/office/drawing/2010/main">
                  <a14:imgLayer r:embed="rId3">
                    <a14:imgEffect>
                      <a14:backgroundRemoval t="0" b="100000" l="0" r="100000"/>
                    </a14:imgEffect>
                  </a14:imgLayer>
                </a14:imgProps>
              </a:ext>
              <a:ext uri="{28A0092B-C50C-407E-A947-70E740481C1C}">
                <a14:useLocalDpi xmlns:a14="http://schemas.microsoft.com/office/drawing/2010/main" val="0"/>
              </a:ext>
            </a:extLst>
          </a:blip>
          <a:stretch>
            <a:fillRect/>
          </a:stretch>
        </p:blipFill>
        <p:spPr>
          <a:xfrm>
            <a:off x="533400" y="6179094"/>
            <a:ext cx="762000" cy="289524"/>
          </a:xfrm>
          <a:prstGeom prst="rect">
            <a:avLst/>
          </a:prstGeom>
        </p:spPr>
      </p:pic>
      <p:sp>
        <p:nvSpPr>
          <p:cNvPr id="5" name="TextBox 4"/>
          <p:cNvSpPr txBox="1"/>
          <p:nvPr/>
        </p:nvSpPr>
        <p:spPr>
          <a:xfrm>
            <a:off x="762000" y="1219200"/>
            <a:ext cx="7772400" cy="2800767"/>
          </a:xfrm>
          <a:prstGeom prst="rect">
            <a:avLst/>
          </a:prstGeom>
          <a:noFill/>
        </p:spPr>
        <p:txBody>
          <a:bodyPr wrap="square" rtlCol="0">
            <a:spAutoFit/>
          </a:bodyPr>
          <a:lstStyle/>
          <a:p>
            <a:endParaRPr lang="en-US" dirty="0" smtClean="0"/>
          </a:p>
          <a:p>
            <a:endParaRPr lang="en-US" dirty="0"/>
          </a:p>
          <a:p>
            <a:pPr marL="285750" indent="-285750">
              <a:buFont typeface="Arial" panose="020B0604020202020204" pitchFamily="34" charset="0"/>
              <a:buChar char="•"/>
            </a:pPr>
            <a:r>
              <a:rPr lang="en-US" sz="2800" dirty="0" smtClean="0">
                <a:solidFill>
                  <a:srgbClr val="0E06B6"/>
                </a:solidFill>
              </a:rPr>
              <a:t>Timeline Update</a:t>
            </a:r>
          </a:p>
          <a:p>
            <a:pPr marL="285750" indent="-285750">
              <a:buFont typeface="Arial" panose="020B0604020202020204" pitchFamily="34" charset="0"/>
              <a:buChar char="•"/>
            </a:pPr>
            <a:endParaRPr lang="en-US" sz="2800" dirty="0">
              <a:solidFill>
                <a:srgbClr val="0E06B6"/>
              </a:solidFill>
            </a:endParaRPr>
          </a:p>
          <a:p>
            <a:pPr marL="285750" indent="-285750">
              <a:buFont typeface="Arial" panose="020B0604020202020204" pitchFamily="34" charset="0"/>
              <a:buChar char="•"/>
            </a:pPr>
            <a:r>
              <a:rPr lang="en-US" sz="2800" dirty="0" smtClean="0">
                <a:solidFill>
                  <a:srgbClr val="0E06B6"/>
                </a:solidFill>
              </a:rPr>
              <a:t>Feasibility Study:    Renovate &amp; Building Addition  </a:t>
            </a:r>
          </a:p>
          <a:p>
            <a:r>
              <a:rPr lang="en-US" sz="2800" dirty="0" smtClean="0">
                <a:solidFill>
                  <a:srgbClr val="0E06B6"/>
                </a:solidFill>
              </a:rPr>
              <a:t>                                                   vs. Replacement School</a:t>
            </a:r>
          </a:p>
          <a:p>
            <a:endParaRPr lang="en-US" sz="2800" dirty="0"/>
          </a:p>
        </p:txBody>
      </p:sp>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467600" y="5791200"/>
            <a:ext cx="1447800" cy="917905"/>
          </a:xfrm>
          <a:prstGeom prst="rect">
            <a:avLst/>
          </a:prstGeom>
        </p:spPr>
      </p:pic>
    </p:spTree>
    <p:extLst>
      <p:ext uri="{BB962C8B-B14F-4D97-AF65-F5344CB8AC3E}">
        <p14:creationId xmlns:p14="http://schemas.microsoft.com/office/powerpoint/2010/main" val="38541077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83963" y="381000"/>
            <a:ext cx="6291787" cy="461665"/>
          </a:xfrm>
          <a:prstGeom prst="rect">
            <a:avLst/>
          </a:prstGeom>
        </p:spPr>
        <p:txBody>
          <a:bodyPr wrap="none">
            <a:spAutoFit/>
          </a:bodyPr>
          <a:lstStyle/>
          <a:p>
            <a:pPr algn="ctr">
              <a:defRPr/>
            </a:pPr>
            <a:r>
              <a:rPr lang="en-US" sz="2400" dirty="0" smtClean="0">
                <a:solidFill>
                  <a:srgbClr val="000099"/>
                </a:solidFill>
                <a:effectLst>
                  <a:outerShdw blurRad="38100" dist="38100" dir="2700000" algn="tl">
                    <a:srgbClr val="C0C0C0"/>
                  </a:outerShdw>
                </a:effectLst>
              </a:rPr>
              <a:t>Austin ES Replacement School Modified Timeline</a:t>
            </a:r>
            <a:endParaRPr lang="en-US" sz="2400" dirty="0">
              <a:solidFill>
                <a:srgbClr val="000099"/>
              </a:solidFill>
              <a:effectLst>
                <a:outerShdw blurRad="38100" dist="38100" dir="2700000" algn="tl">
                  <a:srgbClr val="C0C0C0"/>
                </a:outerShdw>
              </a:effectLst>
            </a:endParaRPr>
          </a:p>
        </p:txBody>
      </p:sp>
      <p:pic>
        <p:nvPicPr>
          <p:cNvPr id="3" name="Picture 2"/>
          <p:cNvPicPr>
            <a:picLocks noChangeAspect="1"/>
          </p:cNvPicPr>
          <p:nvPr/>
        </p:nvPicPr>
        <p:blipFill>
          <a:blip r:embed="rId2" cstate="print">
            <a:extLst>
              <a:ext uri="{BEBA8EAE-BF5A-486C-A8C5-ECC9F3942E4B}">
                <a14:imgProps xmlns:a14="http://schemas.microsoft.com/office/drawing/2010/main">
                  <a14:imgLayer r:embed="rId3">
                    <a14:imgEffect>
                      <a14:backgroundRemoval t="0" b="100000" l="0" r="100000"/>
                    </a14:imgEffect>
                  </a14:imgLayer>
                </a14:imgProps>
              </a:ext>
              <a:ext uri="{28A0092B-C50C-407E-A947-70E740481C1C}">
                <a14:useLocalDpi xmlns:a14="http://schemas.microsoft.com/office/drawing/2010/main" val="0"/>
              </a:ext>
            </a:extLst>
          </a:blip>
          <a:stretch>
            <a:fillRect/>
          </a:stretch>
        </p:blipFill>
        <p:spPr>
          <a:xfrm>
            <a:off x="533400" y="6179094"/>
            <a:ext cx="762000" cy="289524"/>
          </a:xfrm>
          <a:prstGeom prst="rect">
            <a:avLst/>
          </a:prstGeom>
        </p:spPr>
      </p:pic>
      <p:sp>
        <p:nvSpPr>
          <p:cNvPr id="5" name="TextBox 4"/>
          <p:cNvSpPr txBox="1"/>
          <p:nvPr/>
        </p:nvSpPr>
        <p:spPr>
          <a:xfrm>
            <a:off x="533400" y="971102"/>
            <a:ext cx="8077200" cy="6370975"/>
          </a:xfrm>
          <a:prstGeom prst="rect">
            <a:avLst/>
          </a:prstGeom>
          <a:noFill/>
        </p:spPr>
        <p:txBody>
          <a:bodyPr wrap="square" rtlCol="0">
            <a:spAutoFit/>
          </a:bodyPr>
          <a:lstStyle/>
          <a:p>
            <a:r>
              <a:rPr lang="en-US" dirty="0" smtClean="0">
                <a:solidFill>
                  <a:srgbClr val="0E06B6"/>
                </a:solidFill>
              </a:rPr>
              <a:t>Identify Swing Space			Ongoing</a:t>
            </a:r>
          </a:p>
          <a:p>
            <a:endParaRPr lang="en-US" dirty="0">
              <a:solidFill>
                <a:srgbClr val="0E06B6"/>
              </a:solidFill>
            </a:endParaRPr>
          </a:p>
          <a:p>
            <a:r>
              <a:rPr lang="en-US" dirty="0" smtClean="0">
                <a:solidFill>
                  <a:srgbClr val="0E06B6"/>
                </a:solidFill>
              </a:rPr>
              <a:t>Solicit Design Professional			Mar- June 2015</a:t>
            </a:r>
          </a:p>
          <a:p>
            <a:endParaRPr lang="en-US" dirty="0" smtClean="0">
              <a:solidFill>
                <a:srgbClr val="0E06B6"/>
              </a:solidFill>
            </a:endParaRPr>
          </a:p>
          <a:p>
            <a:r>
              <a:rPr lang="en-US" dirty="0" smtClean="0">
                <a:solidFill>
                  <a:srgbClr val="0E06B6"/>
                </a:solidFill>
              </a:rPr>
              <a:t>**(New) Feasibility Study			Mar – April 2015</a:t>
            </a:r>
          </a:p>
          <a:p>
            <a:endParaRPr lang="en-US" dirty="0">
              <a:solidFill>
                <a:srgbClr val="0E06B6"/>
              </a:solidFill>
            </a:endParaRPr>
          </a:p>
          <a:p>
            <a:r>
              <a:rPr lang="en-US" dirty="0" smtClean="0">
                <a:solidFill>
                  <a:srgbClr val="0E06B6"/>
                </a:solidFill>
              </a:rPr>
              <a:t>Planning / Design				June 2015 – April 2016</a:t>
            </a:r>
          </a:p>
          <a:p>
            <a:endParaRPr lang="en-US" dirty="0">
              <a:solidFill>
                <a:srgbClr val="0E06B6"/>
              </a:solidFill>
            </a:endParaRPr>
          </a:p>
          <a:p>
            <a:r>
              <a:rPr lang="en-US" dirty="0" smtClean="0">
                <a:solidFill>
                  <a:srgbClr val="0E06B6"/>
                </a:solidFill>
              </a:rPr>
              <a:t>Decommission and Vacate Austin ES		May 2016</a:t>
            </a:r>
          </a:p>
          <a:p>
            <a:r>
              <a:rPr lang="en-US" dirty="0" smtClean="0">
                <a:solidFill>
                  <a:srgbClr val="0E06B6"/>
                </a:solidFill>
              </a:rPr>
              <a:t>	          (Last day of classes)</a:t>
            </a:r>
            <a:endParaRPr lang="en-US" dirty="0">
              <a:solidFill>
                <a:srgbClr val="0E06B6"/>
              </a:solidFill>
            </a:endParaRPr>
          </a:p>
          <a:p>
            <a:endParaRPr lang="en-US" dirty="0" smtClean="0">
              <a:solidFill>
                <a:srgbClr val="0E06B6"/>
              </a:solidFill>
            </a:endParaRPr>
          </a:p>
          <a:p>
            <a:r>
              <a:rPr lang="en-US" dirty="0" smtClean="0">
                <a:solidFill>
                  <a:srgbClr val="0E06B6"/>
                </a:solidFill>
              </a:rPr>
              <a:t>Move to Swing Space Location		May 2016 – June 2016</a:t>
            </a:r>
          </a:p>
          <a:p>
            <a:r>
              <a:rPr lang="en-US" dirty="0" smtClean="0">
                <a:solidFill>
                  <a:srgbClr val="0E06B6"/>
                </a:solidFill>
              </a:rPr>
              <a:t>	(August 2016 School Year Start)</a:t>
            </a:r>
            <a:endParaRPr lang="en-US" dirty="0">
              <a:solidFill>
                <a:srgbClr val="0E06B6"/>
              </a:solidFill>
            </a:endParaRPr>
          </a:p>
          <a:p>
            <a:endParaRPr lang="en-US" dirty="0" smtClean="0">
              <a:solidFill>
                <a:srgbClr val="0E06B6"/>
              </a:solidFill>
            </a:endParaRPr>
          </a:p>
          <a:p>
            <a:r>
              <a:rPr lang="en-US" dirty="0" smtClean="0">
                <a:solidFill>
                  <a:srgbClr val="0E06B6"/>
                </a:solidFill>
              </a:rPr>
              <a:t>Demolition and Rebuild of Austin		Sept 2016 – June 2018</a:t>
            </a:r>
          </a:p>
          <a:p>
            <a:endParaRPr lang="en-US" dirty="0">
              <a:solidFill>
                <a:srgbClr val="0E06B6"/>
              </a:solidFill>
            </a:endParaRPr>
          </a:p>
          <a:p>
            <a:r>
              <a:rPr lang="en-US" dirty="0" smtClean="0">
                <a:solidFill>
                  <a:srgbClr val="0E06B6"/>
                </a:solidFill>
              </a:rPr>
              <a:t>FFE &amp; Equipment for Austin ES		July 2018</a:t>
            </a:r>
          </a:p>
          <a:p>
            <a:endParaRPr lang="en-US" dirty="0" smtClean="0">
              <a:solidFill>
                <a:srgbClr val="0E06B6"/>
              </a:solidFill>
            </a:endParaRPr>
          </a:p>
          <a:p>
            <a:r>
              <a:rPr lang="en-US" dirty="0" smtClean="0">
                <a:solidFill>
                  <a:srgbClr val="0E06B6"/>
                </a:solidFill>
              </a:rPr>
              <a:t>Occupy New Austin ES			August 2018</a:t>
            </a:r>
          </a:p>
          <a:p>
            <a:endParaRPr lang="en-US" dirty="0"/>
          </a:p>
          <a:p>
            <a:r>
              <a:rPr lang="en-US" sz="1200" i="1" dirty="0" smtClean="0"/>
              <a:t>Note: Dates subject to change and fluctuation de to new Feasibility Study</a:t>
            </a:r>
          </a:p>
          <a:p>
            <a:endParaRPr lang="en-US" dirty="0"/>
          </a:p>
          <a:p>
            <a:endParaRPr lang="en-US" dirty="0"/>
          </a:p>
        </p:txBody>
      </p:sp>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467600" y="5791200"/>
            <a:ext cx="1447800" cy="917905"/>
          </a:xfrm>
          <a:prstGeom prst="rect">
            <a:avLst/>
          </a:prstGeom>
        </p:spPr>
      </p:pic>
      <p:cxnSp>
        <p:nvCxnSpPr>
          <p:cNvPr id="7" name="Straight Connector 6"/>
          <p:cNvCxnSpPr/>
          <p:nvPr/>
        </p:nvCxnSpPr>
        <p:spPr>
          <a:xfrm>
            <a:off x="596056" y="2519127"/>
            <a:ext cx="7467600" cy="0"/>
          </a:xfrm>
          <a:prstGeom prst="line">
            <a:avLst/>
          </a:prstGeom>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7620000" y="2514600"/>
            <a:ext cx="1371600" cy="923330"/>
          </a:xfrm>
          <a:prstGeom prst="rect">
            <a:avLst/>
          </a:prstGeom>
          <a:noFill/>
        </p:spPr>
        <p:txBody>
          <a:bodyPr wrap="square" rtlCol="0">
            <a:spAutoFit/>
          </a:bodyPr>
          <a:lstStyle/>
          <a:p>
            <a:r>
              <a:rPr lang="en-US" sz="900" i="1" dirty="0" smtClean="0">
                <a:solidFill>
                  <a:srgbClr val="0E06B6"/>
                </a:solidFill>
              </a:rPr>
              <a:t>Potential project schedule re-set depending upon outcomes</a:t>
            </a:r>
          </a:p>
          <a:p>
            <a:endParaRPr lang="en-US" dirty="0"/>
          </a:p>
        </p:txBody>
      </p:sp>
    </p:spTree>
    <p:extLst>
      <p:ext uri="{BB962C8B-B14F-4D97-AF65-F5344CB8AC3E}">
        <p14:creationId xmlns:p14="http://schemas.microsoft.com/office/powerpoint/2010/main" val="474911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07054" y="381000"/>
            <a:ext cx="6845593" cy="830997"/>
          </a:xfrm>
          <a:prstGeom prst="rect">
            <a:avLst/>
          </a:prstGeom>
        </p:spPr>
        <p:txBody>
          <a:bodyPr wrap="none">
            <a:spAutoFit/>
          </a:bodyPr>
          <a:lstStyle/>
          <a:p>
            <a:pPr algn="ctr">
              <a:defRPr/>
            </a:pPr>
            <a:r>
              <a:rPr lang="en-US" sz="2400" dirty="0" smtClean="0">
                <a:solidFill>
                  <a:srgbClr val="000099"/>
                </a:solidFill>
                <a:effectLst>
                  <a:outerShdw blurRad="38100" dist="38100" dir="2700000" algn="tl">
                    <a:srgbClr val="C0C0C0"/>
                  </a:outerShdw>
                </a:effectLst>
              </a:rPr>
              <a:t>Austin ES Feasibility Study</a:t>
            </a:r>
          </a:p>
          <a:p>
            <a:pPr algn="ctr">
              <a:defRPr/>
            </a:pPr>
            <a:r>
              <a:rPr lang="en-US" sz="2400" dirty="0" smtClean="0">
                <a:solidFill>
                  <a:srgbClr val="000099"/>
                </a:solidFill>
                <a:effectLst>
                  <a:outerShdw blurRad="38100" dist="38100" dir="2700000" algn="tl">
                    <a:srgbClr val="C0C0C0"/>
                  </a:outerShdw>
                </a:effectLst>
              </a:rPr>
              <a:t>Addition &amp; Renovation vs. New Replacement Building</a:t>
            </a:r>
            <a:endParaRPr lang="en-US" sz="2400" dirty="0">
              <a:solidFill>
                <a:srgbClr val="000099"/>
              </a:solidFill>
              <a:effectLst>
                <a:outerShdw blurRad="38100" dist="38100" dir="2700000" algn="tl">
                  <a:srgbClr val="C0C0C0"/>
                </a:outerShdw>
              </a:effectLst>
            </a:endParaRPr>
          </a:p>
        </p:txBody>
      </p:sp>
      <p:pic>
        <p:nvPicPr>
          <p:cNvPr id="3" name="Picture 2"/>
          <p:cNvPicPr>
            <a:picLocks noChangeAspect="1"/>
          </p:cNvPicPr>
          <p:nvPr/>
        </p:nvPicPr>
        <p:blipFill>
          <a:blip r:embed="rId2" cstate="print">
            <a:extLst>
              <a:ext uri="{BEBA8EAE-BF5A-486C-A8C5-ECC9F3942E4B}">
                <a14:imgProps xmlns:a14="http://schemas.microsoft.com/office/drawing/2010/main">
                  <a14:imgLayer r:embed="rId3">
                    <a14:imgEffect>
                      <a14:backgroundRemoval t="0" b="100000" l="0" r="100000"/>
                    </a14:imgEffect>
                  </a14:imgLayer>
                </a14:imgProps>
              </a:ext>
              <a:ext uri="{28A0092B-C50C-407E-A947-70E740481C1C}">
                <a14:useLocalDpi xmlns:a14="http://schemas.microsoft.com/office/drawing/2010/main" val="0"/>
              </a:ext>
            </a:extLst>
          </a:blip>
          <a:stretch>
            <a:fillRect/>
          </a:stretch>
        </p:blipFill>
        <p:spPr>
          <a:xfrm>
            <a:off x="533400" y="6179094"/>
            <a:ext cx="762000" cy="289524"/>
          </a:xfrm>
          <a:prstGeom prst="rect">
            <a:avLst/>
          </a:prstGeom>
        </p:spPr>
      </p:pic>
      <p:sp>
        <p:nvSpPr>
          <p:cNvPr id="5" name="TextBox 4"/>
          <p:cNvSpPr txBox="1"/>
          <p:nvPr/>
        </p:nvSpPr>
        <p:spPr>
          <a:xfrm>
            <a:off x="1295400" y="1219200"/>
            <a:ext cx="5981739" cy="4601260"/>
          </a:xfrm>
          <a:prstGeom prst="rect">
            <a:avLst/>
          </a:prstGeom>
          <a:noFill/>
        </p:spPr>
        <p:txBody>
          <a:bodyPr wrap="square" rtlCol="0">
            <a:spAutoFit/>
          </a:bodyPr>
          <a:lstStyle/>
          <a:p>
            <a:r>
              <a:rPr lang="en-US" u="sng" dirty="0" smtClean="0">
                <a:solidFill>
                  <a:srgbClr val="0E06B6"/>
                </a:solidFill>
              </a:rPr>
              <a:t>Purpose</a:t>
            </a:r>
            <a:r>
              <a:rPr lang="en-US" dirty="0" smtClean="0">
                <a:solidFill>
                  <a:srgbClr val="0E06B6"/>
                </a:solidFill>
              </a:rPr>
              <a:t>:</a:t>
            </a:r>
          </a:p>
          <a:p>
            <a:endParaRPr lang="en-US" sz="500" dirty="0" smtClean="0">
              <a:solidFill>
                <a:srgbClr val="0E06B6"/>
              </a:solidFill>
            </a:endParaRPr>
          </a:p>
          <a:p>
            <a:pPr marL="285750" indent="-285750">
              <a:buFont typeface="Wingdings" panose="05000000000000000000" pitchFamily="2" charset="2"/>
              <a:buChar char="§"/>
            </a:pPr>
            <a:r>
              <a:rPr lang="en-US" dirty="0" smtClean="0">
                <a:solidFill>
                  <a:srgbClr val="0E06B6"/>
                </a:solidFill>
              </a:rPr>
              <a:t>Survey </a:t>
            </a:r>
            <a:r>
              <a:rPr lang="en-US" dirty="0">
                <a:solidFill>
                  <a:srgbClr val="0E06B6"/>
                </a:solidFill>
              </a:rPr>
              <a:t>the entire existing facilities and sites to determine the best use of existing space in conjunction with any necessary facility addition or renovation to meet the educational and programmatic needs of Austin ES based on the current projections for the next five years (through 2021). </a:t>
            </a:r>
            <a:endParaRPr lang="en-US" dirty="0" smtClean="0">
              <a:solidFill>
                <a:srgbClr val="0E06B6"/>
              </a:solidFill>
            </a:endParaRPr>
          </a:p>
          <a:p>
            <a:pPr marL="285750" indent="-285750">
              <a:buFont typeface="Wingdings" panose="05000000000000000000" pitchFamily="2" charset="2"/>
              <a:buChar char="§"/>
            </a:pPr>
            <a:endParaRPr lang="en-US" dirty="0">
              <a:solidFill>
                <a:srgbClr val="0E06B6"/>
              </a:solidFill>
            </a:endParaRPr>
          </a:p>
          <a:p>
            <a:pPr marL="285750" indent="-285750">
              <a:buFont typeface="Wingdings" panose="05000000000000000000" pitchFamily="2" charset="2"/>
              <a:buChar char="§"/>
            </a:pPr>
            <a:r>
              <a:rPr lang="en-US" dirty="0" smtClean="0">
                <a:solidFill>
                  <a:srgbClr val="0E06B6"/>
                </a:solidFill>
              </a:rPr>
              <a:t>This </a:t>
            </a:r>
            <a:r>
              <a:rPr lang="en-US" dirty="0">
                <a:solidFill>
                  <a:srgbClr val="0E06B6"/>
                </a:solidFill>
              </a:rPr>
              <a:t>includes evaluating the facility needs [i.e. MEP systems, ADA provisions, Fire Life Safety (above and below ceilings) etc.] to be in compliance with DCSD, the Department of Education (DOE), and all federal, state, and local code requirements</a:t>
            </a:r>
            <a:r>
              <a:rPr lang="en-US" dirty="0" smtClean="0">
                <a:solidFill>
                  <a:srgbClr val="0E06B6"/>
                </a:solidFill>
              </a:rPr>
              <a:t>.  Also include a space assessment for classrooms for the future while eliminating existing portable classrooms on site with one contiguous building ig addition.</a:t>
            </a:r>
            <a:endParaRPr lang="en-US" dirty="0">
              <a:solidFill>
                <a:srgbClr val="0E06B6"/>
              </a:solidFill>
            </a:endParaRPr>
          </a:p>
        </p:txBody>
      </p:sp>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467600" y="5791200"/>
            <a:ext cx="1447800" cy="917905"/>
          </a:xfrm>
          <a:prstGeom prst="rect">
            <a:avLst/>
          </a:prstGeom>
        </p:spPr>
      </p:pic>
    </p:spTree>
    <p:extLst>
      <p:ext uri="{BB962C8B-B14F-4D97-AF65-F5344CB8AC3E}">
        <p14:creationId xmlns:p14="http://schemas.microsoft.com/office/powerpoint/2010/main" val="5378499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07054" y="381000"/>
            <a:ext cx="6845593" cy="830997"/>
          </a:xfrm>
          <a:prstGeom prst="rect">
            <a:avLst/>
          </a:prstGeom>
        </p:spPr>
        <p:txBody>
          <a:bodyPr wrap="none">
            <a:spAutoFit/>
          </a:bodyPr>
          <a:lstStyle/>
          <a:p>
            <a:pPr algn="ctr">
              <a:defRPr/>
            </a:pPr>
            <a:r>
              <a:rPr lang="en-US" sz="2400" dirty="0" smtClean="0">
                <a:solidFill>
                  <a:srgbClr val="000099"/>
                </a:solidFill>
                <a:effectLst>
                  <a:outerShdw blurRad="38100" dist="38100" dir="2700000" algn="tl">
                    <a:srgbClr val="C0C0C0"/>
                  </a:outerShdw>
                </a:effectLst>
              </a:rPr>
              <a:t>Austin ES Feasibility Study</a:t>
            </a:r>
          </a:p>
          <a:p>
            <a:pPr algn="ctr">
              <a:defRPr/>
            </a:pPr>
            <a:r>
              <a:rPr lang="en-US" sz="2400" dirty="0" smtClean="0">
                <a:solidFill>
                  <a:srgbClr val="000099"/>
                </a:solidFill>
                <a:effectLst>
                  <a:outerShdw blurRad="38100" dist="38100" dir="2700000" algn="tl">
                    <a:srgbClr val="C0C0C0"/>
                  </a:outerShdw>
                </a:effectLst>
              </a:rPr>
              <a:t>Addition &amp; Renovation vs. New Replacement Building</a:t>
            </a:r>
            <a:endParaRPr lang="en-US" sz="2400" dirty="0">
              <a:solidFill>
                <a:srgbClr val="000099"/>
              </a:solidFill>
              <a:effectLst>
                <a:outerShdw blurRad="38100" dist="38100" dir="2700000" algn="tl">
                  <a:srgbClr val="C0C0C0"/>
                </a:outerShdw>
              </a:effectLst>
            </a:endParaRPr>
          </a:p>
        </p:txBody>
      </p:sp>
      <p:pic>
        <p:nvPicPr>
          <p:cNvPr id="3" name="Picture 2"/>
          <p:cNvPicPr>
            <a:picLocks noChangeAspect="1"/>
          </p:cNvPicPr>
          <p:nvPr/>
        </p:nvPicPr>
        <p:blipFill>
          <a:blip r:embed="rId2" cstate="print">
            <a:extLst>
              <a:ext uri="{BEBA8EAE-BF5A-486C-A8C5-ECC9F3942E4B}">
                <a14:imgProps xmlns:a14="http://schemas.microsoft.com/office/drawing/2010/main">
                  <a14:imgLayer r:embed="rId3">
                    <a14:imgEffect>
                      <a14:backgroundRemoval t="0" b="100000" l="0" r="100000"/>
                    </a14:imgEffect>
                  </a14:imgLayer>
                </a14:imgProps>
              </a:ext>
              <a:ext uri="{28A0092B-C50C-407E-A947-70E740481C1C}">
                <a14:useLocalDpi xmlns:a14="http://schemas.microsoft.com/office/drawing/2010/main" val="0"/>
              </a:ext>
            </a:extLst>
          </a:blip>
          <a:stretch>
            <a:fillRect/>
          </a:stretch>
        </p:blipFill>
        <p:spPr>
          <a:xfrm>
            <a:off x="533400" y="6179094"/>
            <a:ext cx="762000" cy="289524"/>
          </a:xfrm>
          <a:prstGeom prst="rect">
            <a:avLst/>
          </a:prstGeom>
        </p:spPr>
      </p:pic>
      <p:sp>
        <p:nvSpPr>
          <p:cNvPr id="5" name="TextBox 4"/>
          <p:cNvSpPr txBox="1"/>
          <p:nvPr/>
        </p:nvSpPr>
        <p:spPr>
          <a:xfrm>
            <a:off x="533400" y="1219200"/>
            <a:ext cx="8382000" cy="3031599"/>
          </a:xfrm>
          <a:prstGeom prst="rect">
            <a:avLst/>
          </a:prstGeom>
          <a:noFill/>
        </p:spPr>
        <p:txBody>
          <a:bodyPr wrap="square" rtlCol="0">
            <a:spAutoFit/>
          </a:bodyPr>
          <a:lstStyle/>
          <a:p>
            <a:endParaRPr lang="en-US" dirty="0" smtClean="0"/>
          </a:p>
          <a:p>
            <a:r>
              <a:rPr lang="en-US" u="sng" dirty="0" smtClean="0">
                <a:solidFill>
                  <a:srgbClr val="0E06B6"/>
                </a:solidFill>
              </a:rPr>
              <a:t>Deliverable based upon future student enrollment:</a:t>
            </a:r>
          </a:p>
          <a:p>
            <a:endParaRPr lang="en-US" sz="500" dirty="0">
              <a:solidFill>
                <a:srgbClr val="0E06B6"/>
              </a:solidFill>
            </a:endParaRPr>
          </a:p>
          <a:p>
            <a:pPr marL="285750" indent="-285750">
              <a:buFont typeface="Arial" panose="020B0604020202020204" pitchFamily="34" charset="0"/>
              <a:buChar char="•"/>
            </a:pPr>
            <a:r>
              <a:rPr lang="en-US" dirty="0" smtClean="0">
                <a:solidFill>
                  <a:srgbClr val="0E06B6"/>
                </a:solidFill>
              </a:rPr>
              <a:t>Recommendation </a:t>
            </a:r>
            <a:r>
              <a:rPr lang="en-US" dirty="0">
                <a:solidFill>
                  <a:srgbClr val="0E06B6"/>
                </a:solidFill>
              </a:rPr>
              <a:t>of the core student capacities (i.e. gym, cafeteria, &amp;</a:t>
            </a:r>
            <a:r>
              <a:rPr lang="en-US" dirty="0" smtClean="0">
                <a:solidFill>
                  <a:srgbClr val="0E06B6"/>
                </a:solidFill>
              </a:rPr>
              <a:t> </a:t>
            </a:r>
            <a:r>
              <a:rPr lang="en-US" dirty="0">
                <a:solidFill>
                  <a:srgbClr val="0E06B6"/>
                </a:solidFill>
              </a:rPr>
              <a:t>media center</a:t>
            </a:r>
            <a:r>
              <a:rPr lang="en-US" dirty="0" smtClean="0">
                <a:solidFill>
                  <a:srgbClr val="0E06B6"/>
                </a:solidFill>
              </a:rPr>
              <a:t>)</a:t>
            </a:r>
          </a:p>
          <a:p>
            <a:endParaRPr lang="en-US" sz="800" dirty="0">
              <a:solidFill>
                <a:srgbClr val="0E06B6"/>
              </a:solidFill>
            </a:endParaRPr>
          </a:p>
          <a:p>
            <a:pPr marL="285750" indent="-285750">
              <a:buFont typeface="Arial" panose="020B0604020202020204" pitchFamily="34" charset="0"/>
              <a:buChar char="•"/>
            </a:pPr>
            <a:r>
              <a:rPr lang="en-US" dirty="0" smtClean="0">
                <a:solidFill>
                  <a:srgbClr val="0E06B6"/>
                </a:solidFill>
              </a:rPr>
              <a:t>Building </a:t>
            </a:r>
            <a:r>
              <a:rPr lang="en-US" dirty="0">
                <a:solidFill>
                  <a:srgbClr val="0E06B6"/>
                </a:solidFill>
              </a:rPr>
              <a:t>plan for renovation work </a:t>
            </a:r>
            <a:endParaRPr lang="en-US" dirty="0" smtClean="0">
              <a:solidFill>
                <a:srgbClr val="0E06B6"/>
              </a:solidFill>
            </a:endParaRPr>
          </a:p>
          <a:p>
            <a:pPr marL="285750" indent="-285750">
              <a:buFont typeface="Arial" panose="020B0604020202020204" pitchFamily="34" charset="0"/>
              <a:buChar char="•"/>
            </a:pPr>
            <a:endParaRPr lang="en-US" sz="800" dirty="0">
              <a:solidFill>
                <a:srgbClr val="0E06B6"/>
              </a:solidFill>
            </a:endParaRPr>
          </a:p>
          <a:p>
            <a:pPr marL="285750" indent="-285750">
              <a:buFont typeface="Arial" panose="020B0604020202020204" pitchFamily="34" charset="0"/>
              <a:buChar char="•"/>
            </a:pPr>
            <a:r>
              <a:rPr lang="en-US" dirty="0" smtClean="0">
                <a:solidFill>
                  <a:srgbClr val="0E06B6"/>
                </a:solidFill>
              </a:rPr>
              <a:t>Determination </a:t>
            </a:r>
            <a:r>
              <a:rPr lang="en-US" dirty="0">
                <a:solidFill>
                  <a:srgbClr val="0E06B6"/>
                </a:solidFill>
              </a:rPr>
              <a:t>of the most suitable location for a possible facility expansion </a:t>
            </a:r>
            <a:r>
              <a:rPr lang="en-US" dirty="0" smtClean="0">
                <a:solidFill>
                  <a:srgbClr val="0E06B6"/>
                </a:solidFill>
              </a:rPr>
              <a:t> </a:t>
            </a:r>
            <a:r>
              <a:rPr lang="en-US" dirty="0">
                <a:solidFill>
                  <a:srgbClr val="0E06B6"/>
                </a:solidFill>
              </a:rPr>
              <a:t>and site plan for this future addition </a:t>
            </a:r>
            <a:endParaRPr lang="en-US" dirty="0" smtClean="0">
              <a:solidFill>
                <a:srgbClr val="0E06B6"/>
              </a:solidFill>
            </a:endParaRPr>
          </a:p>
          <a:p>
            <a:pPr marL="285750" indent="-285750">
              <a:buFont typeface="Arial" panose="020B0604020202020204" pitchFamily="34" charset="0"/>
              <a:buChar char="•"/>
            </a:pPr>
            <a:endParaRPr lang="en-US" sz="800" dirty="0">
              <a:solidFill>
                <a:srgbClr val="0E06B6"/>
              </a:solidFill>
            </a:endParaRPr>
          </a:p>
          <a:p>
            <a:pPr marL="285750" indent="-285750">
              <a:buFont typeface="Arial" panose="020B0604020202020204" pitchFamily="34" charset="0"/>
              <a:buChar char="•"/>
            </a:pPr>
            <a:r>
              <a:rPr lang="en-US" dirty="0" smtClean="0">
                <a:solidFill>
                  <a:srgbClr val="0E06B6"/>
                </a:solidFill>
              </a:rPr>
              <a:t>Renovation </a:t>
            </a:r>
            <a:r>
              <a:rPr lang="en-US" dirty="0">
                <a:solidFill>
                  <a:srgbClr val="0E06B6"/>
                </a:solidFill>
              </a:rPr>
              <a:t>and addition cost model </a:t>
            </a:r>
          </a:p>
          <a:p>
            <a:endParaRPr lang="en-US" dirty="0" smtClean="0"/>
          </a:p>
          <a:p>
            <a:endParaRPr lang="en-US" dirty="0" smtClean="0"/>
          </a:p>
        </p:txBody>
      </p:sp>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467600" y="5791200"/>
            <a:ext cx="1447800" cy="917905"/>
          </a:xfrm>
          <a:prstGeom prst="rect">
            <a:avLst/>
          </a:prstGeom>
        </p:spPr>
      </p:pic>
      <p:sp>
        <p:nvSpPr>
          <p:cNvPr id="4" name="TextBox 3"/>
          <p:cNvSpPr txBox="1"/>
          <p:nvPr/>
        </p:nvSpPr>
        <p:spPr>
          <a:xfrm>
            <a:off x="4800600" y="3248560"/>
            <a:ext cx="3581400" cy="3416320"/>
          </a:xfrm>
          <a:prstGeom prst="rect">
            <a:avLst/>
          </a:prstGeom>
          <a:noFill/>
        </p:spPr>
        <p:txBody>
          <a:bodyPr wrap="square" rtlCol="0">
            <a:spAutoFit/>
          </a:bodyPr>
          <a:lstStyle/>
          <a:p>
            <a:r>
              <a:rPr lang="en-US" sz="1400" b="1" dirty="0"/>
              <a:t>Austin Elementary Projected Enrollment </a:t>
            </a:r>
            <a:r>
              <a:rPr lang="en-US" sz="1400" dirty="0"/>
              <a:t>	</a:t>
            </a:r>
          </a:p>
          <a:p>
            <a:r>
              <a:rPr lang="en-US" sz="1400" b="1" dirty="0"/>
              <a:t>Year </a:t>
            </a:r>
            <a:r>
              <a:rPr lang="en-US" sz="1400" dirty="0"/>
              <a:t>	</a:t>
            </a:r>
            <a:r>
              <a:rPr lang="en-US" sz="1400" b="1" dirty="0"/>
              <a:t>Enrollment </a:t>
            </a:r>
            <a:r>
              <a:rPr lang="en-US" sz="1400" dirty="0"/>
              <a:t>	</a:t>
            </a:r>
          </a:p>
          <a:p>
            <a:r>
              <a:rPr lang="en-US" sz="1400" dirty="0"/>
              <a:t>2011 	653 	</a:t>
            </a:r>
          </a:p>
          <a:p>
            <a:r>
              <a:rPr lang="en-US" sz="1400" dirty="0"/>
              <a:t>2012 	647 	</a:t>
            </a:r>
          </a:p>
          <a:p>
            <a:r>
              <a:rPr lang="en-US" sz="1400" dirty="0"/>
              <a:t>2013 	630 	</a:t>
            </a:r>
          </a:p>
          <a:p>
            <a:r>
              <a:rPr lang="en-US" sz="1400" dirty="0"/>
              <a:t>2014 	637 	</a:t>
            </a:r>
          </a:p>
          <a:p>
            <a:r>
              <a:rPr lang="en-US" sz="1400" dirty="0"/>
              <a:t>2015 	642 	</a:t>
            </a:r>
          </a:p>
          <a:p>
            <a:r>
              <a:rPr lang="en-US" sz="1400" dirty="0"/>
              <a:t>2016 	655 	</a:t>
            </a:r>
          </a:p>
          <a:p>
            <a:r>
              <a:rPr lang="en-US" sz="1400" dirty="0"/>
              <a:t>2017 	671 	</a:t>
            </a:r>
          </a:p>
          <a:p>
            <a:r>
              <a:rPr lang="en-US" sz="1400" dirty="0"/>
              <a:t>2018 	678 	</a:t>
            </a:r>
          </a:p>
          <a:p>
            <a:r>
              <a:rPr lang="en-US" sz="1400" dirty="0"/>
              <a:t>2019 	686 	</a:t>
            </a:r>
          </a:p>
          <a:p>
            <a:r>
              <a:rPr lang="en-US" sz="1400" dirty="0"/>
              <a:t>2020 	691 	</a:t>
            </a:r>
          </a:p>
          <a:p>
            <a:pPr marL="342900" indent="-342900">
              <a:buAutoNum type="arabicPlain" startAt="2021"/>
            </a:pPr>
            <a:r>
              <a:rPr lang="en-US" sz="1400" dirty="0" smtClean="0"/>
              <a:t>              698 </a:t>
            </a:r>
            <a:r>
              <a:rPr lang="en-US" sz="1000" dirty="0" smtClean="0"/>
              <a:t> </a:t>
            </a:r>
          </a:p>
          <a:p>
            <a:pPr marL="228600" indent="-228600">
              <a:buAutoNum type="arabicPlain" startAt="2021"/>
            </a:pPr>
            <a:endParaRPr lang="en-US" sz="1000" dirty="0" smtClean="0"/>
          </a:p>
          <a:p>
            <a:r>
              <a:rPr lang="en-US" sz="1000" dirty="0"/>
              <a:t> </a:t>
            </a:r>
            <a:r>
              <a:rPr lang="en-US" sz="1000" i="1" dirty="0"/>
              <a:t>as of 3-2015 provided by </a:t>
            </a:r>
            <a:r>
              <a:rPr lang="en-US" sz="1000" i="1" dirty="0" smtClean="0"/>
              <a:t> </a:t>
            </a:r>
            <a:r>
              <a:rPr lang="en-US" sz="1000" i="1" dirty="0"/>
              <a:t>DCSD Planning Dept</a:t>
            </a:r>
            <a:r>
              <a:rPr lang="en-US" sz="1000" i="1" dirty="0" smtClean="0"/>
              <a:t>                                                                  </a:t>
            </a:r>
            <a:endParaRPr lang="en-US" i="1" dirty="0"/>
          </a:p>
        </p:txBody>
      </p:sp>
    </p:spTree>
    <p:extLst>
      <p:ext uri="{BB962C8B-B14F-4D97-AF65-F5344CB8AC3E}">
        <p14:creationId xmlns:p14="http://schemas.microsoft.com/office/powerpoint/2010/main" val="38095420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2286000"/>
            <a:ext cx="4040489" cy="1569660"/>
          </a:xfrm>
          <a:prstGeom prst="rect">
            <a:avLst/>
          </a:prstGeom>
        </p:spPr>
        <p:txBody>
          <a:bodyPr wrap="square">
            <a:spAutoFit/>
          </a:bodyPr>
          <a:lstStyle/>
          <a:p>
            <a:pPr algn="ctr">
              <a:defRPr/>
            </a:pPr>
            <a:r>
              <a:rPr lang="en-US" sz="4800" dirty="0" smtClean="0">
                <a:solidFill>
                  <a:srgbClr val="000099"/>
                </a:solidFill>
                <a:effectLst>
                  <a:outerShdw blurRad="38100" dist="38100" dir="2700000" algn="tl">
                    <a:srgbClr val="C0C0C0"/>
                  </a:outerShdw>
                </a:effectLst>
              </a:rPr>
              <a:t>Thank You</a:t>
            </a:r>
          </a:p>
          <a:p>
            <a:pPr algn="ctr">
              <a:defRPr/>
            </a:pPr>
            <a:endParaRPr lang="en-US" sz="4800" dirty="0">
              <a:solidFill>
                <a:srgbClr val="000099"/>
              </a:solidFill>
              <a:effectLst>
                <a:outerShdw blurRad="38100" dist="38100" dir="2700000" algn="tl">
                  <a:srgbClr val="C0C0C0"/>
                </a:outerShdw>
              </a:effectLst>
            </a:endParaRPr>
          </a:p>
        </p:txBody>
      </p:sp>
      <p:pic>
        <p:nvPicPr>
          <p:cNvPr id="8" name="Picture 7"/>
          <p:cNvPicPr>
            <a:picLocks noChangeAspect="1"/>
          </p:cNvPicPr>
          <p:nvPr/>
        </p:nvPicPr>
        <p:blipFill>
          <a:blip r:embed="rId2" cstate="print">
            <a:extLst>
              <a:ext uri="{BEBA8EAE-BF5A-486C-A8C5-ECC9F3942E4B}">
                <a14:imgProps xmlns:a14="http://schemas.microsoft.com/office/drawing/2010/main">
                  <a14:imgLayer r:embed="rId3">
                    <a14:imgEffect>
                      <a14:backgroundRemoval t="0" b="100000" l="0" r="100000"/>
                    </a14:imgEffect>
                  </a14:imgLayer>
                </a14:imgProps>
              </a:ext>
              <a:ext uri="{28A0092B-C50C-407E-A947-70E740481C1C}">
                <a14:useLocalDpi xmlns:a14="http://schemas.microsoft.com/office/drawing/2010/main" val="0"/>
              </a:ext>
            </a:extLst>
          </a:blip>
          <a:stretch>
            <a:fillRect/>
          </a:stretch>
        </p:blipFill>
        <p:spPr>
          <a:xfrm>
            <a:off x="533400" y="6179094"/>
            <a:ext cx="762000" cy="289524"/>
          </a:xfrm>
          <a:prstGeom prst="rect">
            <a:avLst/>
          </a:prstGeom>
        </p:spPr>
      </p:pic>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467600" y="5791200"/>
            <a:ext cx="1447800" cy="917905"/>
          </a:xfrm>
          <a:prstGeom prst="rect">
            <a:avLst/>
          </a:prstGeom>
        </p:spPr>
      </p:pic>
    </p:spTree>
    <p:extLst>
      <p:ext uri="{BB962C8B-B14F-4D97-AF65-F5344CB8AC3E}">
        <p14:creationId xmlns:p14="http://schemas.microsoft.com/office/powerpoint/2010/main" val="395504022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6022</TotalTime>
  <Words>253</Words>
  <Application>Microsoft Office PowerPoint</Application>
  <PresentationFormat>On-screen Show (4:3)</PresentationFormat>
  <Paragraphs>72</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DeKalb County School District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 Wright</dc:creator>
  <cp:lastModifiedBy>Janie Kossak</cp:lastModifiedBy>
  <cp:revision>111</cp:revision>
  <cp:lastPrinted>2015-03-17T17:47:42Z</cp:lastPrinted>
  <dcterms:created xsi:type="dcterms:W3CDTF">2014-02-18T12:51:17Z</dcterms:created>
  <dcterms:modified xsi:type="dcterms:W3CDTF">2015-03-18T13:02:12Z</dcterms:modified>
</cp:coreProperties>
</file>